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9" r:id="rId4"/>
  </p:sldMasterIdLst>
  <p:notesMasterIdLst>
    <p:notesMasterId r:id="rId52"/>
  </p:notesMasterIdLst>
  <p:handoutMasterIdLst>
    <p:handoutMasterId r:id="rId53"/>
  </p:handoutMasterIdLst>
  <p:sldIdLst>
    <p:sldId id="811" r:id="rId5"/>
    <p:sldId id="816" r:id="rId6"/>
    <p:sldId id="818" r:id="rId7"/>
    <p:sldId id="942" r:id="rId8"/>
    <p:sldId id="819" r:id="rId9"/>
    <p:sldId id="885" r:id="rId10"/>
    <p:sldId id="999" r:id="rId11"/>
    <p:sldId id="925" r:id="rId12"/>
    <p:sldId id="926" r:id="rId13"/>
    <p:sldId id="932" r:id="rId14"/>
    <p:sldId id="1011" r:id="rId15"/>
    <p:sldId id="1012" r:id="rId16"/>
    <p:sldId id="1013" r:id="rId17"/>
    <p:sldId id="1000" r:id="rId18"/>
    <p:sldId id="1001" r:id="rId19"/>
    <p:sldId id="1002" r:id="rId20"/>
    <p:sldId id="1004" r:id="rId21"/>
    <p:sldId id="1003" r:id="rId22"/>
    <p:sldId id="1005" r:id="rId23"/>
    <p:sldId id="1006" r:id="rId24"/>
    <p:sldId id="924" r:id="rId25"/>
    <p:sldId id="1034" r:id="rId26"/>
    <p:sldId id="1007" r:id="rId27"/>
    <p:sldId id="1014" r:id="rId28"/>
    <p:sldId id="1016" r:id="rId29"/>
    <p:sldId id="1010" r:id="rId30"/>
    <p:sldId id="1035" r:id="rId31"/>
    <p:sldId id="1017" r:id="rId32"/>
    <p:sldId id="1018" r:id="rId33"/>
    <p:sldId id="1019" r:id="rId34"/>
    <p:sldId id="1020" r:id="rId35"/>
    <p:sldId id="1036" r:id="rId36"/>
    <p:sldId id="1021" r:id="rId37"/>
    <p:sldId id="1022" r:id="rId38"/>
    <p:sldId id="1023" r:id="rId39"/>
    <p:sldId id="1024" r:id="rId40"/>
    <p:sldId id="1037" r:id="rId41"/>
    <p:sldId id="1025" r:id="rId42"/>
    <p:sldId id="1026" r:id="rId43"/>
    <p:sldId id="1029" r:id="rId44"/>
    <p:sldId id="1030" r:id="rId45"/>
    <p:sldId id="1028" r:id="rId46"/>
    <p:sldId id="1027" r:id="rId47"/>
    <p:sldId id="1033" r:id="rId48"/>
    <p:sldId id="1031" r:id="rId49"/>
    <p:sldId id="1038" r:id="rId50"/>
    <p:sldId id="869" r:id="rId51"/>
  </p:sldIdLst>
  <p:sldSz cx="12192000" cy="6858000"/>
  <p:notesSz cx="7104063" cy="10234613"/>
  <p:embeddedFontLst>
    <p:embeddedFont>
      <p:font typeface="Calibri" panose="020F0502020204030204" pitchFamily="34" charset="0"/>
      <p:regular r:id="rId54"/>
      <p:bold r:id="rId55"/>
      <p:italic r:id="rId56"/>
      <p:boldItalic r:id="rId57"/>
    </p:embeddedFont>
    <p:embeddedFont>
      <p:font typeface="Century Gothic" panose="020B0502020202020204" pitchFamily="34" charset="0"/>
      <p:regular r:id="rId58"/>
      <p:bold r:id="rId59"/>
      <p:italic r:id="rId60"/>
      <p:boldItalic r:id="rId61"/>
    </p:embeddedFont>
    <p:embeddedFont>
      <p:font typeface="Consolas" panose="020B0609020204030204" pitchFamily="49" charset="0"/>
      <p:regular r:id="rId62"/>
      <p:bold r:id="rId63"/>
      <p:italic r:id="rId64"/>
      <p:boldItalic r:id="rId65"/>
    </p:embeddedFont>
    <p:embeddedFont>
      <p:font typeface="Segoe UI" panose="020B0502040204020203" pitchFamily="34" charset="0"/>
      <p:regular r:id="rId66"/>
      <p:bold r:id="rId67"/>
      <p:italic r:id="rId68"/>
      <p:boldItalic r:id="rId69"/>
    </p:embeddedFont>
    <p:embeddedFont>
      <p:font typeface="Segoe UI Light" panose="020B0502040204020203" pitchFamily="34" charset="0"/>
      <p:regular r:id="rId70"/>
      <p:italic r:id="rId71"/>
    </p:embeddedFont>
  </p:embeddedFontLst>
  <p:custDataLst>
    <p:tags r:id="rId72"/>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277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téphane GOBIN" initials="" lastIdx="0" clrIdx="6"/>
  <p:cmAuthor id="1" name="Sarah BOUTER" initials="SB" lastIdx="9" clrIdx="0">
    <p:extLst>
      <p:ext uri="{19B8F6BF-5375-455C-9EA6-DF929625EA0E}">
        <p15:presenceInfo xmlns:p15="http://schemas.microsoft.com/office/powerpoint/2012/main" userId="S-1-5-21-1801674531-1897051121-839522115-8424" providerId="AD"/>
      </p:ext>
    </p:extLst>
  </p:cmAuthor>
  <p:cmAuthor id="2" name="Thierry RICHARD" initials="TR" lastIdx="1" clrIdx="1">
    <p:extLst>
      <p:ext uri="{19B8F6BF-5375-455C-9EA6-DF929625EA0E}">
        <p15:presenceInfo xmlns:p15="http://schemas.microsoft.com/office/powerpoint/2012/main" userId="Thierry RICHARD" providerId="None"/>
      </p:ext>
    </p:extLst>
  </p:cmAuthor>
  <p:cmAuthor id="3" name="RICHARD Thierry Admin" initials="RTA" lastIdx="3" clrIdx="2">
    <p:extLst>
      <p:ext uri="{19B8F6BF-5375-455C-9EA6-DF929625EA0E}">
        <p15:presenceInfo xmlns:p15="http://schemas.microsoft.com/office/powerpoint/2012/main" userId="RICHARD Thierry Admin" providerId="None"/>
      </p:ext>
    </p:extLst>
  </p:cmAuthor>
  <p:cmAuthor id="4" name="Barthe, Karine (EXT - FR/Lannion)" initials="BK(F" lastIdx="1" clrIdx="3">
    <p:extLst>
      <p:ext uri="{19B8F6BF-5375-455C-9EA6-DF929625EA0E}">
        <p15:presenceInfo xmlns:p15="http://schemas.microsoft.com/office/powerpoint/2012/main" userId="Barthe, Karine (EXT - FR/Lannion)" providerId="None"/>
      </p:ext>
    </p:extLst>
  </p:cmAuthor>
  <p:cmAuthor id="5" name="Sabrina Kuhn" initials="SK" lastIdx="10" clrIdx="4">
    <p:extLst>
      <p:ext uri="{19B8F6BF-5375-455C-9EA6-DF929625EA0E}">
        <p15:presenceInfo xmlns:p15="http://schemas.microsoft.com/office/powerpoint/2012/main" userId="S-1-5-21-1801674531-1897051121-839522115-20220" providerId="AD"/>
      </p:ext>
    </p:extLst>
  </p:cmAuthor>
  <p:cmAuthor id="6" name="Emilie VILLETORTE" initials="EV" lastIdx="1" clrIdx="5">
    <p:extLst>
      <p:ext uri="{19B8F6BF-5375-455C-9EA6-DF929625EA0E}">
        <p15:presenceInfo xmlns:p15="http://schemas.microsoft.com/office/powerpoint/2012/main" userId="S::evilletorte@eni.fr::60a890f2-81d8-4a9a-b988-47c91ea199b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258"/>
    <a:srgbClr val="011F39"/>
    <a:srgbClr val="F0F0F0"/>
    <a:srgbClr val="808F9C"/>
    <a:srgbClr val="AAD23B"/>
    <a:srgbClr val="3B518E"/>
    <a:srgbClr val="016B9F"/>
    <a:srgbClr val="06516F"/>
    <a:srgbClr val="4AA5B7"/>
    <a:srgbClr val="9FCF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70905" autoAdjust="0"/>
  </p:normalViewPr>
  <p:slideViewPr>
    <p:cSldViewPr snapToGrid="0">
      <p:cViewPr varScale="1">
        <p:scale>
          <a:sx n="79" d="100"/>
          <a:sy n="79" d="100"/>
        </p:scale>
        <p:origin x="1674" y="54"/>
      </p:cViewPr>
      <p:guideLst>
        <p:guide orient="horz" pos="2160"/>
        <p:guide pos="3840"/>
        <p:guide pos="2775"/>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51" d="100"/>
          <a:sy n="51" d="100"/>
        </p:scale>
        <p:origin x="2712"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0.fntdata"/><Relationship Id="rId68" Type="http://schemas.openxmlformats.org/officeDocument/2006/relationships/font" Target="fonts/font15.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font" Target="fonts/font8.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2.fntdata"/><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18.fntdata"/><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fr-FR">
              <a:latin typeface="Segoe UI" panose="020B0502040204020203" pitchFamily="34" charset="0"/>
            </a:endParaRPr>
          </a:p>
        </p:txBody>
      </p:sp>
      <p:sp>
        <p:nvSpPr>
          <p:cNvPr id="3" name="Espace réservé de la date 2"/>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fld id="{7A8EB9EB-B186-4F9A-9F85-BBB1D65C7589}" type="datetimeFigureOut">
              <a:rPr lang="fr-FR" smtClean="0">
                <a:latin typeface="Segoe UI" panose="020B0502040204020203" pitchFamily="34" charset="0"/>
              </a:rPr>
              <a:t>11/09/2023</a:t>
            </a:fld>
            <a:endParaRPr lang="fr-FR">
              <a:latin typeface="Segoe UI" panose="020B0502040204020203" pitchFamily="34" charset="0"/>
            </a:endParaRPr>
          </a:p>
        </p:txBody>
      </p:sp>
      <p:sp>
        <p:nvSpPr>
          <p:cNvPr id="4" name="Espace réservé du pied de page 3"/>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fr-FR">
              <a:latin typeface="Segoe UI" panose="020B0502040204020203" pitchFamily="34" charset="0"/>
            </a:endParaRPr>
          </a:p>
        </p:txBody>
      </p:sp>
      <p:sp>
        <p:nvSpPr>
          <p:cNvPr id="5" name="Espace réservé du numéro de diapositive 4"/>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2611C90E-7C5C-4FC7-8E56-A2E921698B81}" type="slidenum">
              <a:rPr lang="fr-FR" smtClean="0">
                <a:latin typeface="Segoe UI" panose="020B0502040204020203" pitchFamily="34" charset="0"/>
              </a:rPr>
              <a:t>‹N°›</a:t>
            </a:fld>
            <a:endParaRPr lang="fr-FR">
              <a:latin typeface="Segoe UI" panose="020B0502040204020203" pitchFamily="34" charset="0"/>
            </a:endParaRPr>
          </a:p>
        </p:txBody>
      </p:sp>
    </p:spTree>
    <p:extLst>
      <p:ext uri="{BB962C8B-B14F-4D97-AF65-F5344CB8AC3E}">
        <p14:creationId xmlns:p14="http://schemas.microsoft.com/office/powerpoint/2010/main" val="162249085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atin typeface="Segoe UI" panose="020B0502040204020203" pitchFamily="34" charset="0"/>
              </a:defRPr>
            </a:lvl1pPr>
          </a:lstStyle>
          <a:p>
            <a:endParaRPr lang="fr-FR"/>
          </a:p>
        </p:txBody>
      </p:sp>
      <p:sp>
        <p:nvSpPr>
          <p:cNvPr id="3" name="Espace réservé de la date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atin typeface="Segoe UI" panose="020B0502040204020203" pitchFamily="34" charset="0"/>
              </a:defRPr>
            </a:lvl1pPr>
          </a:lstStyle>
          <a:p>
            <a:fld id="{E63BDECB-E14E-459C-896C-A883D5960C42}" type="datetimeFigureOut">
              <a:rPr lang="fr-FR" smtClean="0"/>
              <a:pPr/>
              <a:t>11/09/2023</a:t>
            </a:fld>
            <a:endParaRPr lang="fr-FR"/>
          </a:p>
        </p:txBody>
      </p:sp>
      <p:sp>
        <p:nvSpPr>
          <p:cNvPr id="4" name="Espace réservé de l'image des diapositives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fr-FR"/>
          </a:p>
        </p:txBody>
      </p:sp>
      <p:sp>
        <p:nvSpPr>
          <p:cNvPr id="5" name="Espace réservé des commentair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atin typeface="Segoe UI" panose="020B0502040204020203" pitchFamily="34" charset="0"/>
              </a:defRPr>
            </a:lvl1pPr>
          </a:lstStyle>
          <a:p>
            <a:endParaRPr lang="fr-FR"/>
          </a:p>
        </p:txBody>
      </p:sp>
      <p:sp>
        <p:nvSpPr>
          <p:cNvPr id="7" name="Espace réservé du numéro de diapositiv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atin typeface="Segoe UI" panose="020B0502040204020203" pitchFamily="34" charset="0"/>
              </a:defRPr>
            </a:lvl1pPr>
          </a:lstStyle>
          <a:p>
            <a:fld id="{00CA5B4E-61E0-4854-9785-88AF627D622D}" type="slidenum">
              <a:rPr lang="fr-FR" smtClean="0"/>
              <a:pPr/>
              <a:t>‹N°›</a:t>
            </a:fld>
            <a:endParaRPr lang="fr-FR"/>
          </a:p>
        </p:txBody>
      </p:sp>
    </p:spTree>
    <p:extLst>
      <p:ext uri="{BB962C8B-B14F-4D97-AF65-F5344CB8AC3E}">
        <p14:creationId xmlns:p14="http://schemas.microsoft.com/office/powerpoint/2010/main" val="346780583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Segoe UI" panose="020B0502040204020203" pitchFamily="34" charset="0"/>
        <a:ea typeface="+mn-ea"/>
        <a:cs typeface="+mn-cs"/>
      </a:defRPr>
    </a:lvl1pPr>
    <a:lvl2pPr marL="457200" algn="l" defTabSz="914400" rtl="0" eaLnBrk="1" latinLnBrk="0" hangingPunct="1">
      <a:defRPr sz="1200" kern="1200">
        <a:solidFill>
          <a:schemeClr val="tx1"/>
        </a:solidFill>
        <a:latin typeface="Segoe UI" panose="020B0502040204020203" pitchFamily="34" charset="0"/>
        <a:ea typeface="+mn-ea"/>
        <a:cs typeface="+mn-cs"/>
      </a:defRPr>
    </a:lvl2pPr>
    <a:lvl3pPr marL="914400" algn="l" defTabSz="914400" rtl="0" eaLnBrk="1" latinLnBrk="0" hangingPunct="1">
      <a:defRPr sz="1200" kern="1200">
        <a:solidFill>
          <a:schemeClr val="tx1"/>
        </a:solidFill>
        <a:latin typeface="Segoe UI" panose="020B0502040204020203" pitchFamily="34" charset="0"/>
        <a:ea typeface="+mn-ea"/>
        <a:cs typeface="+mn-cs"/>
      </a:defRPr>
    </a:lvl3pPr>
    <a:lvl4pPr marL="1371600" algn="l" defTabSz="914400" rtl="0" eaLnBrk="1" latinLnBrk="0" hangingPunct="1">
      <a:defRPr sz="1200" kern="1200">
        <a:solidFill>
          <a:schemeClr val="tx1"/>
        </a:solidFill>
        <a:latin typeface="Segoe UI" panose="020B0502040204020203" pitchFamily="34" charset="0"/>
        <a:ea typeface="+mn-ea"/>
        <a:cs typeface="+mn-cs"/>
      </a:defRPr>
    </a:lvl4pPr>
    <a:lvl5pPr marL="1828800" algn="l" defTabSz="914400" rtl="0" eaLnBrk="1" latinLnBrk="0" hangingPunct="1">
      <a:defRPr sz="1200" kern="1200">
        <a:solidFill>
          <a:schemeClr val="tx1"/>
        </a:solidFill>
        <a:latin typeface="Segoe UI"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572716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 défaut dès qu’on retourne ou qu’on importe un POJO Java avec un contrôleur Spring REST</a:t>
            </a:r>
          </a:p>
          <a:p>
            <a:pPr marL="628650" lvl="1" indent="-171450">
              <a:buFont typeface="Arial" panose="020B0604020202020204" pitchFamily="34" charset="0"/>
              <a:buChar char="•"/>
            </a:pPr>
            <a:r>
              <a:rPr lang="fr-FR" dirty="0"/>
              <a:t>Les données provenant du Client en JSON sont mappées sur la classe Java automatiquement</a:t>
            </a:r>
          </a:p>
          <a:p>
            <a:pPr marL="628650" lvl="1" indent="-171450">
              <a:buFont typeface="Arial" panose="020B0604020202020204" pitchFamily="34" charset="0"/>
              <a:buChar char="•"/>
            </a:pPr>
            <a:endParaRPr lang="fr-FR" dirty="0"/>
          </a:p>
        </p:txBody>
      </p:sp>
    </p:spTree>
    <p:extLst>
      <p:ext uri="{BB962C8B-B14F-4D97-AF65-F5344CB8AC3E}">
        <p14:creationId xmlns:p14="http://schemas.microsoft.com/office/powerpoint/2010/main" val="171263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Vous avez un exemple de </a:t>
            </a:r>
            <a:r>
              <a:rPr lang="fr-FR" dirty="0" err="1"/>
              <a:t>buidler</a:t>
            </a:r>
            <a:r>
              <a:rPr lang="fr-FR" dirty="0"/>
              <a:t> pour retourner une réponse avec un statut 200 (OK) et un objet dans le body </a:t>
            </a:r>
            <a:r>
              <a:rPr lang="fr-FR" dirty="0">
                <a:sym typeface="Wingdings" panose="05000000000000000000" pitchFamily="2" charset="2"/>
              </a:rPr>
              <a:t> encapsulée dans ok</a:t>
            </a:r>
          </a:p>
          <a:p>
            <a:endParaRPr lang="fr-FR" dirty="0">
              <a:sym typeface="Wingdings" panose="05000000000000000000" pitchFamily="2" charset="2"/>
            </a:endParaRPr>
          </a:p>
          <a:p>
            <a:r>
              <a:rPr lang="fr-FR" dirty="0">
                <a:sym typeface="Wingdings" panose="05000000000000000000" pitchFamily="2" charset="2"/>
              </a:rPr>
              <a:t>Vous avez un exemple de </a:t>
            </a:r>
            <a:r>
              <a:rPr lang="fr-FR" dirty="0" err="1">
                <a:sym typeface="Wingdings" panose="05000000000000000000" pitchFamily="2" charset="2"/>
              </a:rPr>
              <a:t>builder</a:t>
            </a:r>
            <a:r>
              <a:rPr lang="fr-FR" dirty="0">
                <a:sym typeface="Wingdings" panose="05000000000000000000" pitchFamily="2" charset="2"/>
              </a:rPr>
              <a:t> pour retourner un statut choisi (dans notre exemple NOT_ACCEPTABLE) et un message dans body </a:t>
            </a:r>
            <a:endParaRPr lang="fr-FR" dirty="0"/>
          </a:p>
        </p:txBody>
      </p:sp>
    </p:spTree>
    <p:extLst>
      <p:ext uri="{BB962C8B-B14F-4D97-AF65-F5344CB8AC3E}">
        <p14:creationId xmlns:p14="http://schemas.microsoft.com/office/powerpoint/2010/main" val="3680245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dirty="0"/>
              <a:t>Le client saisie une URL dans son navigateur, par défaut le protocole HTTP réalise un GET</a:t>
            </a:r>
          </a:p>
          <a:p>
            <a:pPr marL="171450" indent="-171450">
              <a:buFont typeface="Arial" panose="020B0604020202020204" pitchFamily="34" charset="0"/>
              <a:buChar char="•"/>
            </a:pPr>
            <a:r>
              <a:rPr lang="fr-FR" dirty="0"/>
              <a:t>Le serveur réagit au travers d’un contrôleur qui lui-même fait appel à la couche BLL, DAL </a:t>
            </a:r>
          </a:p>
          <a:p>
            <a:pPr marL="171450" indent="-171450">
              <a:buFont typeface="Arial" panose="020B0604020202020204" pitchFamily="34" charset="0"/>
              <a:buChar char="•"/>
            </a:pPr>
            <a:r>
              <a:rPr lang="fr-FR" dirty="0"/>
              <a:t>Demande vers la base de données de remonter les employés</a:t>
            </a:r>
          </a:p>
          <a:p>
            <a:pPr marL="171450" indent="-171450">
              <a:buFont typeface="Arial" panose="020B0604020202020204" pitchFamily="34" charset="0"/>
              <a:buChar char="•"/>
            </a:pPr>
            <a:r>
              <a:rPr lang="fr-FR" dirty="0"/>
              <a:t>Les enregistrements sont transmis et traités par la DAL, puis la BLL pour finir par être renvoyé sous format JSON par le contrôleur dans le corps de la réponse HTTP</a:t>
            </a:r>
          </a:p>
          <a:p>
            <a:pPr marL="171450" indent="-171450">
              <a:buFont typeface="Arial" panose="020B0604020202020204" pitchFamily="34" charset="0"/>
              <a:buChar char="•"/>
            </a:pPr>
            <a:endParaRPr lang="fr-FR" dirty="0"/>
          </a:p>
        </p:txBody>
      </p:sp>
    </p:spTree>
    <p:extLst>
      <p:ext uri="{BB962C8B-B14F-4D97-AF65-F5344CB8AC3E}">
        <p14:creationId xmlns:p14="http://schemas.microsoft.com/office/powerpoint/2010/main" val="2343562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dirty="0"/>
              <a:t>Le client fait une demande HTTP sur un GET</a:t>
            </a:r>
          </a:p>
          <a:p>
            <a:pPr marL="171450" indent="-171450">
              <a:buFont typeface="Arial" panose="020B0604020202020204" pitchFamily="34" charset="0"/>
              <a:buChar char="•"/>
            </a:pPr>
            <a:r>
              <a:rPr lang="fr-FR" dirty="0"/>
              <a:t>Dans le serveur, il y a recherche du contrôleur capable de répondre à la demande (Méthode HTTP + URL)</a:t>
            </a:r>
          </a:p>
          <a:p>
            <a:pPr marL="628650" lvl="1" indent="-171450">
              <a:buFont typeface="Arial" panose="020B0604020202020204" pitchFamily="34" charset="0"/>
              <a:buChar char="•"/>
            </a:pPr>
            <a:r>
              <a:rPr lang="fr-FR" dirty="0"/>
              <a:t>Si non trouvé </a:t>
            </a:r>
            <a:r>
              <a:rPr lang="fr-FR" dirty="0">
                <a:sym typeface="Wingdings" panose="05000000000000000000" pitchFamily="2" charset="2"/>
              </a:rPr>
              <a:t> 404 retourné par le serveur</a:t>
            </a:r>
            <a:endParaRPr lang="fr-FR" dirty="0"/>
          </a:p>
          <a:p>
            <a:pPr marL="628650" lvl="1" indent="-171450">
              <a:buFont typeface="Arial" panose="020B0604020202020204" pitchFamily="34" charset="0"/>
              <a:buChar char="•"/>
            </a:pPr>
            <a:r>
              <a:rPr lang="fr-FR" dirty="0"/>
              <a:t>Si trouvé </a:t>
            </a:r>
            <a:r>
              <a:rPr lang="fr-FR" dirty="0">
                <a:sym typeface="Wingdings" panose="05000000000000000000" pitchFamily="2" charset="2"/>
              </a:rPr>
              <a:t> </a:t>
            </a:r>
            <a:r>
              <a:rPr lang="fr-FR" dirty="0" err="1">
                <a:sym typeface="Wingdings" panose="05000000000000000000" pitchFamily="2" charset="2"/>
              </a:rPr>
              <a:t>EmployeController</a:t>
            </a:r>
            <a:endParaRPr lang="fr-FR" dirty="0">
              <a:sym typeface="Wingdings" panose="05000000000000000000" pitchFamily="2" charset="2"/>
            </a:endParaRPr>
          </a:p>
          <a:p>
            <a:pPr marL="1085850" lvl="2" indent="-171450">
              <a:buFont typeface="Arial" panose="020B0604020202020204" pitchFamily="34" charset="0"/>
              <a:buChar char="•"/>
            </a:pPr>
            <a:r>
              <a:rPr lang="fr-FR" dirty="0">
                <a:sym typeface="Wingdings" panose="05000000000000000000" pitchFamily="2" charset="2"/>
              </a:rPr>
              <a:t>L’URL principal du contrôleur est bien /</a:t>
            </a:r>
            <a:r>
              <a:rPr lang="fr-FR" dirty="0" err="1">
                <a:sym typeface="Wingdings" panose="05000000000000000000" pitchFamily="2" charset="2"/>
              </a:rPr>
              <a:t>eniecole</a:t>
            </a:r>
            <a:r>
              <a:rPr lang="fr-FR" dirty="0">
                <a:sym typeface="Wingdings" panose="05000000000000000000" pitchFamily="2" charset="2"/>
              </a:rPr>
              <a:t>/</a:t>
            </a:r>
            <a:r>
              <a:rPr lang="fr-FR" dirty="0" err="1">
                <a:sym typeface="Wingdings" panose="05000000000000000000" pitchFamily="2" charset="2"/>
              </a:rPr>
              <a:t>employes</a:t>
            </a:r>
            <a:endParaRPr lang="fr-FR" dirty="0">
              <a:sym typeface="Wingdings" panose="05000000000000000000" pitchFamily="2" charset="2"/>
            </a:endParaRPr>
          </a:p>
          <a:p>
            <a:pPr marL="1085850" lvl="2" indent="-171450">
              <a:buFont typeface="Arial" panose="020B0604020202020204" pitchFamily="34" charset="0"/>
              <a:buChar char="•"/>
            </a:pPr>
            <a:r>
              <a:rPr lang="fr-FR" dirty="0">
                <a:sym typeface="Wingdings" panose="05000000000000000000" pitchFamily="2" charset="2"/>
              </a:rPr>
              <a:t>Il a bien une méthode annotée </a:t>
            </a:r>
            <a:r>
              <a:rPr lang="fr-FR" dirty="0" err="1">
                <a:sym typeface="Wingdings" panose="05000000000000000000" pitchFamily="2" charset="2"/>
              </a:rPr>
              <a:t>GetMapping</a:t>
            </a:r>
            <a:endParaRPr lang="fr-FR" dirty="0">
              <a:sym typeface="Wingdings" panose="05000000000000000000" pitchFamily="2" charset="2"/>
            </a:endParaRPr>
          </a:p>
          <a:p>
            <a:pPr marL="1085850" lvl="2" indent="-171450">
              <a:buFont typeface="Arial" panose="020B0604020202020204" pitchFamily="34" charset="0"/>
              <a:buChar char="•"/>
            </a:pPr>
            <a:r>
              <a:rPr lang="fr-FR" dirty="0">
                <a:sym typeface="Wingdings" panose="05000000000000000000" pitchFamily="2" charset="2"/>
              </a:rPr>
              <a:t>Il répond donc avec cette méthode</a:t>
            </a:r>
          </a:p>
          <a:p>
            <a:pPr marL="1085850" lvl="2" indent="-171450">
              <a:buFont typeface="Arial" panose="020B0604020202020204" pitchFamily="34" charset="0"/>
              <a:buChar char="•"/>
            </a:pPr>
            <a:r>
              <a:rPr lang="fr-FR" dirty="0">
                <a:sym typeface="Wingdings" panose="05000000000000000000" pitchFamily="2" charset="2"/>
              </a:rPr>
              <a:t>Cette méthode retourne une liste d’</a:t>
            </a:r>
            <a:r>
              <a:rPr lang="fr-FR" dirty="0" err="1">
                <a:sym typeface="Wingdings" panose="05000000000000000000" pitchFamily="2" charset="2"/>
              </a:rPr>
              <a:t>Employe</a:t>
            </a:r>
            <a:r>
              <a:rPr lang="fr-FR" dirty="0">
                <a:sym typeface="Wingdings" panose="05000000000000000000" pitchFamily="2" charset="2"/>
              </a:rPr>
              <a:t> en appelant la couche BLL (</a:t>
            </a:r>
            <a:r>
              <a:rPr lang="fr-FR" dirty="0" err="1">
                <a:sym typeface="Wingdings" panose="05000000000000000000" pitchFamily="2" charset="2"/>
              </a:rPr>
              <a:t>EmployeService</a:t>
            </a:r>
            <a:r>
              <a:rPr lang="fr-FR" dirty="0">
                <a:sym typeface="Wingdings" panose="05000000000000000000" pitchFamily="2" charset="2"/>
              </a:rPr>
              <a:t>)</a:t>
            </a:r>
          </a:p>
          <a:p>
            <a:pPr marL="1085850" lvl="2" indent="-171450">
              <a:buFont typeface="Arial" panose="020B0604020202020204" pitchFamily="34" charset="0"/>
              <a:buChar char="•"/>
            </a:pPr>
            <a:r>
              <a:rPr lang="fr-FR" dirty="0">
                <a:sym typeface="Wingdings" panose="05000000000000000000" pitchFamily="2" charset="2"/>
              </a:rPr>
              <a:t>Grâce à la librairie Jackson  mapping entre List&lt;</a:t>
            </a:r>
            <a:r>
              <a:rPr lang="fr-FR" dirty="0" err="1">
                <a:sym typeface="Wingdings" panose="05000000000000000000" pitchFamily="2" charset="2"/>
              </a:rPr>
              <a:t>Employe</a:t>
            </a:r>
            <a:r>
              <a:rPr lang="fr-FR" dirty="0">
                <a:sym typeface="Wingdings" panose="05000000000000000000" pitchFamily="2" charset="2"/>
              </a:rPr>
              <a:t>&gt; en Java vers un tableau d’</a:t>
            </a:r>
            <a:r>
              <a:rPr lang="fr-FR" dirty="0" err="1">
                <a:sym typeface="Wingdings" panose="05000000000000000000" pitchFamily="2" charset="2"/>
              </a:rPr>
              <a:t>Employe</a:t>
            </a:r>
            <a:r>
              <a:rPr lang="fr-FR" dirty="0">
                <a:sym typeface="Wingdings" panose="05000000000000000000" pitchFamily="2" charset="2"/>
              </a:rPr>
              <a:t> au format JSON</a:t>
            </a:r>
          </a:p>
          <a:p>
            <a:pPr marL="1085850" lvl="2" indent="-171450">
              <a:buFont typeface="Arial" panose="020B0604020202020204" pitchFamily="34" charset="0"/>
              <a:buChar char="•"/>
            </a:pPr>
            <a:r>
              <a:rPr lang="fr-FR" dirty="0">
                <a:sym typeface="Wingdings" panose="05000000000000000000" pitchFamily="2" charset="2"/>
              </a:rPr>
              <a:t>Renvoie du tableau de JSON dans le corps de la réponse HTTP</a:t>
            </a:r>
          </a:p>
          <a:p>
            <a:pPr marL="1085850" lvl="2" indent="-171450">
              <a:buFont typeface="Arial" panose="020B0604020202020204" pitchFamily="34" charset="0"/>
              <a:buChar char="•"/>
            </a:pPr>
            <a:endParaRPr lang="fr-FR" dirty="0">
              <a:sym typeface="Wingdings" panose="05000000000000000000" pitchFamily="2" charset="2"/>
            </a:endParaRPr>
          </a:p>
          <a:p>
            <a:pPr marL="171450" lvl="0" indent="-171450">
              <a:buFont typeface="Arial" panose="020B0604020202020204" pitchFamily="34" charset="0"/>
              <a:buChar char="•"/>
            </a:pPr>
            <a:r>
              <a:rPr lang="fr-FR" dirty="0">
                <a:sym typeface="Wingdings" panose="05000000000000000000" pitchFamily="2" charset="2"/>
              </a:rPr>
              <a:t>Il serait aussi possible de retourner un </a:t>
            </a:r>
            <a:r>
              <a:rPr lang="fr-FR" dirty="0" err="1">
                <a:sym typeface="Wingdings" panose="05000000000000000000" pitchFamily="2" charset="2"/>
              </a:rPr>
              <a:t>ResponseEntity</a:t>
            </a:r>
            <a:r>
              <a:rPr lang="fr-FR" dirty="0">
                <a:sym typeface="Wingdings" panose="05000000000000000000" pitchFamily="2" charset="2"/>
              </a:rPr>
              <a:t>&lt;List&lt;</a:t>
            </a:r>
            <a:r>
              <a:rPr lang="fr-FR" dirty="0" err="1">
                <a:sym typeface="Wingdings" panose="05000000000000000000" pitchFamily="2" charset="2"/>
              </a:rPr>
              <a:t>Employe</a:t>
            </a:r>
            <a:r>
              <a:rPr lang="fr-FR" dirty="0">
                <a:sym typeface="Wingdings" panose="05000000000000000000" pitchFamily="2" charset="2"/>
              </a:rPr>
              <a:t>&gt;&gt; pour permettre de retourner un statut HTTP et la donnée</a:t>
            </a:r>
          </a:p>
          <a:p>
            <a:pPr marL="628650" lvl="1" indent="-171450">
              <a:buFont typeface="Arial" panose="020B0604020202020204" pitchFamily="34" charset="0"/>
              <a:buChar char="•"/>
            </a:pPr>
            <a:r>
              <a:rPr lang="fr-FR" dirty="0">
                <a:sym typeface="Wingdings" panose="05000000000000000000" pitchFamily="2" charset="2"/>
              </a:rPr>
              <a:t>Nous verrons plus en détail son utilisation avec un </a:t>
            </a:r>
            <a:r>
              <a:rPr lang="fr-FR" dirty="0" err="1">
                <a:sym typeface="Wingdings" panose="05000000000000000000" pitchFamily="2" charset="2"/>
              </a:rPr>
              <a:t>Get</a:t>
            </a:r>
            <a:r>
              <a:rPr lang="fr-FR" dirty="0">
                <a:sym typeface="Wingdings" panose="05000000000000000000" pitchFamily="2" charset="2"/>
              </a:rPr>
              <a:t> et un paramètre</a:t>
            </a:r>
          </a:p>
          <a:p>
            <a:pPr marL="628650" lvl="1" indent="-171450">
              <a:buFont typeface="Arial" panose="020B0604020202020204" pitchFamily="34" charset="0"/>
              <a:buChar char="•"/>
            </a:pPr>
            <a:r>
              <a:rPr lang="fr-FR" dirty="0">
                <a:sym typeface="Wingdings" panose="05000000000000000000" pitchFamily="2" charset="2"/>
              </a:rPr>
              <a:t>Nous verrons un premier exemple simple dans la démonstration</a:t>
            </a:r>
          </a:p>
          <a:p>
            <a:pPr marL="1085850" lvl="2" indent="-171450">
              <a:buFont typeface="Arial" panose="020B0604020202020204" pitchFamily="34" charset="0"/>
              <a:buChar char="•"/>
            </a:pPr>
            <a:endParaRPr lang="fr-FR" dirty="0"/>
          </a:p>
          <a:p>
            <a:endParaRPr lang="fr-FR" dirty="0"/>
          </a:p>
        </p:txBody>
      </p:sp>
    </p:spTree>
    <p:extLst>
      <p:ext uri="{BB962C8B-B14F-4D97-AF65-F5344CB8AC3E}">
        <p14:creationId xmlns:p14="http://schemas.microsoft.com/office/powerpoint/2010/main" val="1700969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Voyons des exemples simples et plus complexes de transfert de données via @GetMapping</a:t>
            </a:r>
          </a:p>
        </p:txBody>
      </p:sp>
    </p:spTree>
    <p:extLst>
      <p:ext uri="{BB962C8B-B14F-4D97-AF65-F5344CB8AC3E}">
        <p14:creationId xmlns:p14="http://schemas.microsoft.com/office/powerpoint/2010/main" val="2063499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709415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dirty="0"/>
              <a:t>Le client saisie une URL avec une variable pour préciser souvent un identifiant : Path : URL/{variable}</a:t>
            </a:r>
          </a:p>
          <a:p>
            <a:pPr marL="171450" indent="-171450">
              <a:buFont typeface="Arial" panose="020B0604020202020204" pitchFamily="34" charset="0"/>
              <a:buChar char="•"/>
            </a:pPr>
            <a:r>
              <a:rPr lang="fr-FR" dirty="0"/>
              <a:t>Le serveur réagit au travers d’un contrôleur qui lui-même fait appel à la couche BLL, DAL </a:t>
            </a:r>
          </a:p>
          <a:p>
            <a:pPr marL="171450" indent="-171450">
              <a:buFont typeface="Arial" panose="020B0604020202020204" pitchFamily="34" charset="0"/>
              <a:buChar char="•"/>
            </a:pPr>
            <a:r>
              <a:rPr lang="fr-FR" dirty="0"/>
              <a:t>Demande vers la base de données il y a un employé avec cet identifiant</a:t>
            </a:r>
          </a:p>
          <a:p>
            <a:pPr marL="171450" indent="-171450">
              <a:buFont typeface="Arial" panose="020B0604020202020204" pitchFamily="34" charset="0"/>
              <a:buChar char="•"/>
            </a:pPr>
            <a:r>
              <a:rPr lang="fr-FR" dirty="0"/>
              <a:t>Si oui l’enregistrement de l’employé est transmis et traité par la DAL, puis la BLL pour finir par être renvoyé sous format JSON par le contrôleur dans le corps de la réponse HTTP</a:t>
            </a:r>
          </a:p>
          <a:p>
            <a:pPr marL="171450" indent="-171450">
              <a:buFont typeface="Arial" panose="020B0604020202020204" pitchFamily="34" charset="0"/>
              <a:buChar char="•"/>
            </a:pPr>
            <a:endParaRPr lang="fr-FR" dirty="0"/>
          </a:p>
        </p:txBody>
      </p:sp>
    </p:spTree>
    <p:extLst>
      <p:ext uri="{BB962C8B-B14F-4D97-AF65-F5344CB8AC3E}">
        <p14:creationId xmlns:p14="http://schemas.microsoft.com/office/powerpoint/2010/main" val="117300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dirty="0">
                <a:sym typeface="Wingdings" panose="05000000000000000000" pitchFamily="2" charset="2"/>
              </a:rPr>
              <a:t>Nous avons la même racine d’URL</a:t>
            </a:r>
          </a:p>
          <a:p>
            <a:pPr marL="628650" lvl="1" indent="-171450">
              <a:buFont typeface="Arial" panose="020B0604020202020204" pitchFamily="34" charset="0"/>
              <a:buChar char="•"/>
            </a:pPr>
            <a:r>
              <a:rPr lang="fr-FR" dirty="0">
                <a:sym typeface="Wingdings" panose="05000000000000000000" pitchFamily="2" charset="2"/>
              </a:rPr>
              <a:t>Tant qu’on manipule les mêmes BO, nous restons avec le même URL</a:t>
            </a:r>
          </a:p>
          <a:p>
            <a:pPr marL="171450" lvl="0" indent="-171450">
              <a:buFont typeface="Arial" panose="020B0604020202020204" pitchFamily="34" charset="0"/>
              <a:buChar char="•"/>
            </a:pPr>
            <a:r>
              <a:rPr lang="fr-FR" dirty="0">
                <a:sym typeface="Wingdings" panose="05000000000000000000" pitchFamily="2" charset="2"/>
              </a:rPr>
              <a:t>La différence est l’ajout d’une variable {id}</a:t>
            </a:r>
          </a:p>
          <a:p>
            <a:pPr marL="628650" lvl="1" indent="-171450">
              <a:buFont typeface="Arial" panose="020B0604020202020204" pitchFamily="34" charset="0"/>
              <a:buChar char="•"/>
            </a:pPr>
            <a:r>
              <a:rPr lang="fr-FR" dirty="0">
                <a:sym typeface="Wingdings" panose="05000000000000000000" pitchFamily="2" charset="2"/>
              </a:rPr>
              <a:t>Cette variable est récupérée grâce à l’annotation @PathVariable</a:t>
            </a:r>
          </a:p>
          <a:p>
            <a:pPr marL="628650" lvl="1" indent="-171450">
              <a:buFont typeface="Arial" panose="020B0604020202020204" pitchFamily="34" charset="0"/>
              <a:buChar char="•"/>
            </a:pPr>
            <a:r>
              <a:rPr lang="fr-FR" dirty="0">
                <a:sym typeface="Wingdings" panose="05000000000000000000" pitchFamily="2" charset="2"/>
              </a:rPr>
              <a:t>Par défaut toute donnée transmise par le protocole HTTP est un String</a:t>
            </a:r>
          </a:p>
          <a:p>
            <a:pPr marL="628650" lvl="1" indent="-171450">
              <a:buFont typeface="Arial" panose="020B0604020202020204" pitchFamily="34" charset="0"/>
              <a:buChar char="•"/>
            </a:pPr>
            <a:r>
              <a:rPr lang="fr-FR" dirty="0">
                <a:sym typeface="Wingdings" panose="05000000000000000000" pitchFamily="2" charset="2"/>
              </a:rPr>
              <a:t>Il faudra donc la </a:t>
            </a:r>
            <a:r>
              <a:rPr lang="fr-FR" dirty="0" err="1">
                <a:sym typeface="Wingdings" panose="05000000000000000000" pitchFamily="2" charset="2"/>
              </a:rPr>
              <a:t>caster</a:t>
            </a:r>
            <a:r>
              <a:rPr lang="fr-FR" dirty="0">
                <a:sym typeface="Wingdings" panose="05000000000000000000" pitchFamily="2" charset="2"/>
              </a:rPr>
              <a:t> dans le type désiré. Il est préférable de le faire dans la méthode pour gérer les exceptions</a:t>
            </a:r>
          </a:p>
          <a:p>
            <a:pPr marL="171450" lvl="0" indent="-171450">
              <a:buFont typeface="Arial" panose="020B0604020202020204" pitchFamily="34" charset="0"/>
              <a:buChar char="•"/>
            </a:pPr>
            <a:r>
              <a:rPr lang="fr-FR" dirty="0">
                <a:sym typeface="Wingdings" panose="05000000000000000000" pitchFamily="2" charset="2"/>
              </a:rPr>
              <a:t>Si tout se passe bien, cela transmettra un statut 200 pour OK et l’</a:t>
            </a:r>
            <a:r>
              <a:rPr lang="fr-FR" dirty="0" err="1">
                <a:sym typeface="Wingdings" panose="05000000000000000000" pitchFamily="2" charset="2"/>
              </a:rPr>
              <a:t>Employe</a:t>
            </a:r>
            <a:r>
              <a:rPr lang="fr-FR" dirty="0">
                <a:sym typeface="Wingdings" panose="05000000000000000000" pitchFamily="2" charset="2"/>
              </a:rPr>
              <a:t> en JSON associé</a:t>
            </a:r>
          </a:p>
          <a:p>
            <a:pPr marL="628650" lvl="1" indent="-171450">
              <a:buFont typeface="Arial" panose="020B0604020202020204" pitchFamily="34" charset="0"/>
              <a:buChar char="•"/>
            </a:pPr>
            <a:r>
              <a:rPr lang="fr-FR" dirty="0">
                <a:sym typeface="Wingdings" panose="05000000000000000000" pitchFamily="2" charset="2"/>
              </a:rPr>
              <a:t>Soit un statut d’information ou d’erreur et potentiellement un message</a:t>
            </a:r>
          </a:p>
          <a:p>
            <a:pPr marL="628650" lvl="1" indent="-171450">
              <a:buFont typeface="Arial" panose="020B0604020202020204" pitchFamily="34" charset="0"/>
              <a:buChar char="•"/>
            </a:pPr>
            <a:r>
              <a:rPr lang="fr-FR" dirty="0">
                <a:sym typeface="Wingdings" panose="05000000000000000000" pitchFamily="2" charset="2"/>
              </a:rPr>
              <a:t>C’est pour cela que le type de retour est un </a:t>
            </a:r>
            <a:r>
              <a:rPr lang="fr-FR" dirty="0" err="1">
                <a:sym typeface="Wingdings" panose="05000000000000000000" pitchFamily="2" charset="2"/>
              </a:rPr>
              <a:t>ResponseEntity</a:t>
            </a:r>
            <a:r>
              <a:rPr lang="fr-FR">
                <a:sym typeface="Wingdings" panose="05000000000000000000" pitchFamily="2" charset="2"/>
              </a:rPr>
              <a:t>&lt;?&gt;</a:t>
            </a:r>
            <a:endParaRPr lang="fr-FR" dirty="0">
              <a:sym typeface="Wingdings" panose="05000000000000000000" pitchFamily="2" charset="2"/>
            </a:endParaRPr>
          </a:p>
          <a:p>
            <a:pPr marL="171450" lvl="0" indent="-171450">
              <a:buFont typeface="Arial" panose="020B0604020202020204" pitchFamily="34" charset="0"/>
              <a:buChar char="•"/>
            </a:pPr>
            <a:endParaRPr lang="fr-FR" dirty="0">
              <a:sym typeface="Wingdings" panose="05000000000000000000" pitchFamily="2" charset="2"/>
            </a:endParaRPr>
          </a:p>
          <a:p>
            <a:pPr marL="171450" lvl="0" indent="-171450">
              <a:buFont typeface="Arial" panose="020B0604020202020204" pitchFamily="34" charset="0"/>
              <a:buChar char="•"/>
            </a:pPr>
            <a:r>
              <a:rPr lang="fr-FR" dirty="0">
                <a:sym typeface="Wingdings" panose="05000000000000000000" pitchFamily="2" charset="2"/>
              </a:rPr>
              <a:t>Nous allons voir cela en détail dans la prochaine démonstration</a:t>
            </a:r>
          </a:p>
          <a:p>
            <a:pPr marL="1085850" lvl="2" indent="-171450">
              <a:buFont typeface="Arial" panose="020B0604020202020204" pitchFamily="34" charset="0"/>
              <a:buChar char="•"/>
            </a:pPr>
            <a:endParaRPr lang="fr-FR" dirty="0"/>
          </a:p>
          <a:p>
            <a:endParaRPr lang="fr-FR" dirty="0"/>
          </a:p>
        </p:txBody>
      </p:sp>
    </p:spTree>
    <p:extLst>
      <p:ext uri="{BB962C8B-B14F-4D97-AF65-F5344CB8AC3E}">
        <p14:creationId xmlns:p14="http://schemas.microsoft.com/office/powerpoint/2010/main" val="546369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384076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831339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895162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dirty="0"/>
              <a:t>Une requête HTTP POST est utilisée pour créer une ressource sur le serveur</a:t>
            </a:r>
          </a:p>
          <a:p>
            <a:pPr marL="628650" lvl="1" indent="-171450">
              <a:buFont typeface="Arial" panose="020B0604020202020204" pitchFamily="34" charset="0"/>
              <a:buChar char="•"/>
            </a:pPr>
            <a:r>
              <a:rPr lang="fr-FR" dirty="0"/>
              <a:t>INSERT … en base</a:t>
            </a:r>
          </a:p>
          <a:p>
            <a:pPr marL="171450" indent="-171450">
              <a:buFont typeface="Arial" panose="020B0604020202020204" pitchFamily="34" charset="0"/>
              <a:buChar char="•"/>
            </a:pPr>
            <a:r>
              <a:rPr lang="fr-FR" dirty="0"/>
              <a:t>Le client saisie des données dans un formulaire </a:t>
            </a:r>
            <a:r>
              <a:rPr lang="fr-FR" dirty="0">
                <a:sym typeface="Wingdings" panose="05000000000000000000" pitchFamily="2" charset="2"/>
              </a:rPr>
              <a:t> transformation en objet JSON dans le body de la requête avec</a:t>
            </a:r>
            <a:r>
              <a:rPr lang="fr-FR" dirty="0"/>
              <a:t> la méthode POST de précisée</a:t>
            </a:r>
          </a:p>
          <a:p>
            <a:pPr marL="171450" indent="-171450">
              <a:buFont typeface="Arial" panose="020B0604020202020204" pitchFamily="34" charset="0"/>
              <a:buChar char="•"/>
            </a:pPr>
            <a:r>
              <a:rPr lang="fr-FR" dirty="0"/>
              <a:t>Le serveur réagit au travers d’un contrôleur qui lui-même fait appel à la couche BLL, DAL  </a:t>
            </a:r>
            <a:r>
              <a:rPr lang="fr-FR" dirty="0">
                <a:sym typeface="Wingdings" panose="05000000000000000000" pitchFamily="2" charset="2"/>
              </a:rPr>
              <a:t> vérification des données transmises</a:t>
            </a:r>
            <a:endParaRPr lang="fr-FR" dirty="0"/>
          </a:p>
          <a:p>
            <a:pPr marL="171450" indent="-171450">
              <a:buFont typeface="Arial" panose="020B0604020202020204" pitchFamily="34" charset="0"/>
              <a:buChar char="•"/>
            </a:pPr>
            <a:r>
              <a:rPr lang="fr-FR" dirty="0"/>
              <a:t>Demande d’insertion en base de données </a:t>
            </a:r>
            <a:r>
              <a:rPr lang="fr-FR" dirty="0">
                <a:sym typeface="Wingdings" panose="05000000000000000000" pitchFamily="2" charset="2"/>
              </a:rPr>
              <a:t> si les données sont valides</a:t>
            </a:r>
            <a:endParaRPr lang="fr-FR" dirty="0"/>
          </a:p>
          <a:p>
            <a:pPr marL="171450" indent="-171450">
              <a:buFont typeface="Arial" panose="020B0604020202020204" pitchFamily="34" charset="0"/>
              <a:buChar char="•"/>
            </a:pPr>
            <a:r>
              <a:rPr lang="fr-FR" dirty="0"/>
              <a:t>Si INSERT se passe bien </a:t>
            </a:r>
            <a:r>
              <a:rPr lang="fr-FR" dirty="0">
                <a:sym typeface="Wingdings" panose="05000000000000000000" pitchFamily="2" charset="2"/>
              </a:rPr>
              <a:t> renvoie</a:t>
            </a:r>
            <a:r>
              <a:rPr lang="fr-FR" dirty="0"/>
              <a:t> du nouvel enregistrement par la DAL, puis la BLL pour finir par être renvoyé sous format JSON par le contrôleur dans le corps de la réponse HTTP</a:t>
            </a:r>
          </a:p>
          <a:p>
            <a:pPr marL="171450" indent="-171450">
              <a:buFont typeface="Arial" panose="020B0604020202020204" pitchFamily="34" charset="0"/>
              <a:buChar char="•"/>
            </a:pPr>
            <a:endParaRPr lang="fr-FR" dirty="0"/>
          </a:p>
        </p:txBody>
      </p:sp>
    </p:spTree>
    <p:extLst>
      <p:ext uri="{BB962C8B-B14F-4D97-AF65-F5344CB8AC3E}">
        <p14:creationId xmlns:p14="http://schemas.microsoft.com/office/powerpoint/2010/main" val="3386391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dirty="0">
                <a:sym typeface="Wingdings" panose="05000000000000000000" pitchFamily="2" charset="2"/>
              </a:rPr>
              <a:t>Nous avons la même racine d’URL</a:t>
            </a:r>
          </a:p>
          <a:p>
            <a:pPr marL="628650" lvl="1" indent="-171450">
              <a:buFont typeface="Arial" panose="020B0604020202020204" pitchFamily="34" charset="0"/>
              <a:buChar char="•"/>
            </a:pPr>
            <a:r>
              <a:rPr lang="fr-FR" dirty="0">
                <a:sym typeface="Wingdings" panose="05000000000000000000" pitchFamily="2" charset="2"/>
              </a:rPr>
              <a:t>Tant qu’on manipule les mêmes BO, nous restons avec le même URL</a:t>
            </a:r>
          </a:p>
          <a:p>
            <a:pPr marL="171450" lvl="0" indent="-171450">
              <a:buFont typeface="Arial" panose="020B0604020202020204" pitchFamily="34" charset="0"/>
              <a:buChar char="•"/>
            </a:pPr>
            <a:r>
              <a:rPr lang="fr-FR" dirty="0">
                <a:sym typeface="Wingdings" panose="05000000000000000000" pitchFamily="2" charset="2"/>
              </a:rPr>
              <a:t>Les différences sont l’utilisation de la méthode POST et l’ajout d’un paramètre </a:t>
            </a:r>
            <a:r>
              <a:rPr lang="fr-FR" dirty="0" err="1">
                <a:sym typeface="Wingdings" panose="05000000000000000000" pitchFamily="2" charset="2"/>
              </a:rPr>
              <a:t>Employe</a:t>
            </a:r>
            <a:r>
              <a:rPr lang="fr-FR" dirty="0">
                <a:sym typeface="Wingdings" panose="05000000000000000000" pitchFamily="2" charset="2"/>
              </a:rPr>
              <a:t> pour représenter les données du POST</a:t>
            </a:r>
          </a:p>
          <a:p>
            <a:pPr marL="628650" lvl="1" indent="-171450">
              <a:buFont typeface="Arial" panose="020B0604020202020204" pitchFamily="34" charset="0"/>
              <a:buChar char="•"/>
            </a:pPr>
            <a:r>
              <a:rPr lang="fr-FR" dirty="0">
                <a:sym typeface="Wingdings" panose="05000000000000000000" pitchFamily="2" charset="2"/>
              </a:rPr>
              <a:t>Ce paramètre est récupéré grâce à l’annotation @RequestBody</a:t>
            </a:r>
          </a:p>
          <a:p>
            <a:pPr marL="171450" lvl="0" indent="-171450">
              <a:buFont typeface="Arial" panose="020B0604020202020204" pitchFamily="34" charset="0"/>
              <a:buChar char="•"/>
            </a:pPr>
            <a:r>
              <a:rPr lang="fr-FR" dirty="0">
                <a:sym typeface="Wingdings" panose="05000000000000000000" pitchFamily="2" charset="2"/>
              </a:rPr>
              <a:t>Si tout se passe bien, cela transmettra un statut 200 pour OK et l’</a:t>
            </a:r>
            <a:r>
              <a:rPr lang="fr-FR" dirty="0" err="1">
                <a:sym typeface="Wingdings" panose="05000000000000000000" pitchFamily="2" charset="2"/>
              </a:rPr>
              <a:t>Employe</a:t>
            </a:r>
            <a:r>
              <a:rPr lang="fr-FR" dirty="0">
                <a:sym typeface="Wingdings" panose="05000000000000000000" pitchFamily="2" charset="2"/>
              </a:rPr>
              <a:t> en JSON associé</a:t>
            </a:r>
          </a:p>
          <a:p>
            <a:pPr marL="628650" lvl="1" indent="-171450">
              <a:buFont typeface="Arial" panose="020B0604020202020204" pitchFamily="34" charset="0"/>
              <a:buChar char="•"/>
            </a:pPr>
            <a:r>
              <a:rPr lang="fr-FR" dirty="0">
                <a:sym typeface="Wingdings" panose="05000000000000000000" pitchFamily="2" charset="2"/>
              </a:rPr>
              <a:t>Soit un statut d’information ou d’erreur et potentiellement un message</a:t>
            </a:r>
          </a:p>
          <a:p>
            <a:pPr marL="628650" lvl="1" indent="-171450">
              <a:buFont typeface="Arial" panose="020B0604020202020204" pitchFamily="34" charset="0"/>
              <a:buChar char="•"/>
            </a:pPr>
            <a:r>
              <a:rPr lang="fr-FR" dirty="0">
                <a:sym typeface="Wingdings" panose="05000000000000000000" pitchFamily="2" charset="2"/>
              </a:rPr>
              <a:t>C’est pour cela que le type de retour est un </a:t>
            </a:r>
            <a:r>
              <a:rPr lang="fr-FR" dirty="0" err="1">
                <a:sym typeface="Wingdings" panose="05000000000000000000" pitchFamily="2" charset="2"/>
              </a:rPr>
              <a:t>ResponseEntity</a:t>
            </a:r>
            <a:r>
              <a:rPr lang="fr-FR" dirty="0">
                <a:sym typeface="Wingdings" panose="05000000000000000000" pitchFamily="2" charset="2"/>
              </a:rPr>
              <a:t>&lt;?&gt;</a:t>
            </a:r>
          </a:p>
          <a:p>
            <a:pPr marL="171450" lvl="0" indent="-171450">
              <a:buFont typeface="Arial" panose="020B0604020202020204" pitchFamily="34" charset="0"/>
              <a:buChar char="•"/>
            </a:pPr>
            <a:endParaRPr lang="fr-FR" dirty="0">
              <a:sym typeface="Wingdings" panose="05000000000000000000" pitchFamily="2" charset="2"/>
            </a:endParaRPr>
          </a:p>
          <a:p>
            <a:pPr marL="171450" lvl="0" indent="-171450">
              <a:buFont typeface="Arial" panose="020B0604020202020204" pitchFamily="34" charset="0"/>
              <a:buChar char="•"/>
            </a:pPr>
            <a:r>
              <a:rPr lang="fr-FR" dirty="0">
                <a:sym typeface="Wingdings" panose="05000000000000000000" pitchFamily="2" charset="2"/>
              </a:rPr>
              <a:t>Nous allons voir cela en détail dans la prochaine démonstration</a:t>
            </a:r>
          </a:p>
          <a:p>
            <a:pPr marL="1085850" lvl="2" indent="-171450">
              <a:buFont typeface="Arial" panose="020B0604020202020204" pitchFamily="34" charset="0"/>
              <a:buChar char="•"/>
            </a:pPr>
            <a:endParaRPr lang="fr-FR" dirty="0"/>
          </a:p>
          <a:p>
            <a:endParaRPr lang="fr-FR" dirty="0"/>
          </a:p>
        </p:txBody>
      </p:sp>
    </p:spTree>
    <p:extLst>
      <p:ext uri="{BB962C8B-B14F-4D97-AF65-F5344CB8AC3E}">
        <p14:creationId xmlns:p14="http://schemas.microsoft.com/office/powerpoint/2010/main" val="2676374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26610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606350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endParaRPr lang="fr-FR" dirty="0"/>
          </a:p>
        </p:txBody>
      </p:sp>
    </p:spTree>
    <p:extLst>
      <p:ext uri="{BB962C8B-B14F-4D97-AF65-F5344CB8AC3E}">
        <p14:creationId xmlns:p14="http://schemas.microsoft.com/office/powerpoint/2010/main" val="2862795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96276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676758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360387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FR" dirty="0"/>
              <a:t>L’AOP est la programmation par Aspect.</a:t>
            </a:r>
          </a:p>
          <a:p>
            <a:pPr marL="628650" lvl="1" indent="-171450">
              <a:buFont typeface="Arial" panose="020B0604020202020204" pitchFamily="34" charset="0"/>
              <a:buChar char="•"/>
            </a:pPr>
            <a:r>
              <a:rPr lang="fr-FR" dirty="0"/>
              <a:t>Le but est de séparer le code métier du code technique (log, sécurité, gestion d’exception, transaction,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Chaque aspect permet de traiter un évènement ou un comportement technique dans le code métier d’origine.</a:t>
            </a:r>
          </a:p>
          <a:p>
            <a:pPr marL="628650" lvl="1" indent="-171450">
              <a:buFont typeface="Arial" panose="020B0604020202020204" pitchFamily="34" charset="0"/>
              <a:buChar char="•"/>
            </a:pPr>
            <a:r>
              <a:rPr lang="fr-FR" dirty="0"/>
              <a:t>C’est un code indépendant, il permet donc d’être réutilisé</a:t>
            </a:r>
          </a:p>
          <a:p>
            <a:pPr marL="628650" lvl="1" indent="-171450">
              <a:buFont typeface="Arial" panose="020B0604020202020204" pitchFamily="34" charset="0"/>
              <a:buChar char="•"/>
            </a:pPr>
            <a:r>
              <a:rPr lang="fr-FR" dirty="0"/>
              <a:t>On utilise soit les annotations, soit une grammaire spécifique </a:t>
            </a:r>
            <a:r>
              <a:rPr lang="fr-FR" dirty="0" err="1"/>
              <a:t>AspectJ</a:t>
            </a:r>
            <a:r>
              <a:rPr lang="fr-FR" dirty="0"/>
              <a:t> pour préciser quand et où activer l’aspect.</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Spring s’appuie sur ces principes pour manipuler tout votre code métier et injecter ses </a:t>
            </a:r>
            <a:r>
              <a:rPr lang="fr-FR" dirty="0" err="1"/>
              <a:t>beans</a:t>
            </a:r>
            <a:r>
              <a:rPr lang="fr-FR" dirty="0"/>
              <a:t>, transactions, connexion à la base, …</a:t>
            </a:r>
          </a:p>
          <a:p>
            <a:pPr marL="628650" lvl="1" indent="-171450">
              <a:buFont typeface="Arial" panose="020B0604020202020204" pitchFamily="34" charset="0"/>
              <a:buChar char="•"/>
            </a:pPr>
            <a:r>
              <a:rPr lang="fr-FR" dirty="0"/>
              <a:t>@ControllerAdvice est une annotation de Spring pour définir un aspect gérant les exceptions pour tout type de contrôleur du module Spring Web : @Controller ou @RestController</a:t>
            </a:r>
          </a:p>
          <a:p>
            <a:pPr marL="628650" lvl="1" indent="-171450">
              <a:buFont typeface="Arial" panose="020B0604020202020204" pitchFamily="34" charset="0"/>
              <a:buChar char="•"/>
            </a:pPr>
            <a:r>
              <a:rPr lang="fr-FR" dirty="0"/>
              <a:t>Il permet de capturer toute levée d’exception par un contrôleur</a:t>
            </a:r>
          </a:p>
          <a:p>
            <a:pPr marL="628650" lvl="1" indent="-171450">
              <a:buFont typeface="Arial" panose="020B0604020202020204" pitchFamily="34" charset="0"/>
              <a:buChar char="•"/>
            </a:pPr>
            <a:r>
              <a:rPr lang="fr-FR" dirty="0"/>
              <a:t>Et si dans cette classe une méthode gère le type d’exception particulier avec @ExceptionHandler, il remplacera la levée d’exception par le code de la méthode</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@ExceptionHandler permet de déclarer </a:t>
            </a:r>
          </a:p>
          <a:p>
            <a:pPr marL="628650" lvl="1" indent="-171450">
              <a:buFont typeface="Arial" panose="020B0604020202020204" pitchFamily="34" charset="0"/>
              <a:buChar char="•"/>
            </a:pPr>
            <a:r>
              <a:rPr lang="fr-FR" dirty="0"/>
              <a:t>soit un type spécifique d’exception </a:t>
            </a:r>
          </a:p>
          <a:p>
            <a:pPr marL="628650" lvl="1" indent="-171450">
              <a:buFont typeface="Arial" panose="020B0604020202020204" pitchFamily="34" charset="0"/>
              <a:buChar char="•"/>
            </a:pPr>
            <a:r>
              <a:rPr lang="fr-FR" dirty="0"/>
              <a:t>soit une liste d’exception capturée</a:t>
            </a:r>
          </a:p>
          <a:p>
            <a:pPr marL="628650" lvl="1" indent="-171450">
              <a:buFont typeface="Arial" panose="020B0604020202020204" pitchFamily="34" charset="0"/>
              <a:buChar char="•"/>
            </a:pPr>
            <a:endParaRPr lang="fr-FR" dirty="0"/>
          </a:p>
          <a:p>
            <a:pPr marL="0" lvl="0" indent="0">
              <a:buFont typeface="Arial" panose="020B0604020202020204" pitchFamily="34" charset="0"/>
              <a:buNone/>
            </a:pPr>
            <a:r>
              <a:rPr lang="fr-FR" dirty="0"/>
              <a:t>Dans l’exemple; nous avons déclaré une méthode pour capturer toutes Exception de Java</a:t>
            </a:r>
          </a:p>
          <a:p>
            <a:pPr marL="628650" lvl="1" indent="-171450">
              <a:buFont typeface="Arial" panose="020B0604020202020204" pitchFamily="34" charset="0"/>
              <a:buChar char="•"/>
            </a:pPr>
            <a:r>
              <a:rPr lang="fr-FR" dirty="0"/>
              <a:t>Si une </a:t>
            </a:r>
            <a:r>
              <a:rPr lang="fr-FR" dirty="0" err="1"/>
              <a:t>RuntimeException</a:t>
            </a:r>
            <a:r>
              <a:rPr lang="fr-FR" dirty="0"/>
              <a:t> est détectée</a:t>
            </a:r>
          </a:p>
          <a:p>
            <a:pPr marL="628650" lvl="1" indent="-171450">
              <a:buFont typeface="Arial" panose="020B0604020202020204" pitchFamily="34" charset="0"/>
              <a:buChar char="•"/>
            </a:pPr>
            <a:r>
              <a:rPr lang="fr-FR" dirty="0"/>
              <a:t>Renvoie d’un statut : 406 + message correspondant au message de l’exception</a:t>
            </a:r>
          </a:p>
          <a:p>
            <a:pPr marL="628650" lvl="1" indent="-171450">
              <a:buFont typeface="Arial" panose="020B0604020202020204" pitchFamily="34" charset="0"/>
              <a:buChar char="•"/>
            </a:pPr>
            <a:r>
              <a:rPr lang="fr-FR" dirty="0"/>
              <a:t>Solution très pratique pour ne pas laisser une </a:t>
            </a:r>
            <a:r>
              <a:rPr lang="fr-FR" dirty="0" err="1"/>
              <a:t>RuntimeException</a:t>
            </a:r>
            <a:r>
              <a:rPr lang="fr-FR" dirty="0"/>
              <a:t> de Java dépasser notre API</a:t>
            </a:r>
          </a:p>
        </p:txBody>
      </p:sp>
    </p:spTree>
    <p:extLst>
      <p:ext uri="{BB962C8B-B14F-4D97-AF65-F5344CB8AC3E}">
        <p14:creationId xmlns:p14="http://schemas.microsoft.com/office/powerpoint/2010/main" val="17274022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200" dirty="0">
                <a:solidFill>
                  <a:srgbClr val="011F39"/>
                </a:solidFill>
                <a:effectLst/>
                <a:cs typeface="Segoe UI" panose="020B0502040204020203" pitchFamily="34" charset="0"/>
              </a:rPr>
              <a:t>L’utilisation d’un @ControllerAdvice va permettre de capturer toutes celles non traitées</a:t>
            </a:r>
          </a:p>
          <a:p>
            <a:pPr marL="628650" lvl="1" indent="-171450">
              <a:buFont typeface="Arial" panose="020B0604020202020204" pitchFamily="34" charset="0"/>
              <a:buChar char="•"/>
            </a:pPr>
            <a:r>
              <a:rPr lang="fr-FR" dirty="0"/>
              <a:t>Les </a:t>
            </a:r>
            <a:r>
              <a:rPr lang="fr-FR" dirty="0" err="1"/>
              <a:t>RuntimeException</a:t>
            </a:r>
            <a:r>
              <a:rPr lang="fr-FR" dirty="0"/>
              <a:t> de la couche DAL non gérées par la couche BLL</a:t>
            </a:r>
          </a:p>
          <a:p>
            <a:pPr marL="628650" lvl="1" indent="-171450">
              <a:buFont typeface="Arial" panose="020B0604020202020204" pitchFamily="34" charset="0"/>
              <a:buChar char="•"/>
            </a:pPr>
            <a:r>
              <a:rPr lang="fr-FR" dirty="0"/>
              <a:t>Les </a:t>
            </a:r>
            <a:r>
              <a:rPr lang="fr-FR" dirty="0" err="1"/>
              <a:t>RuntimeException</a:t>
            </a:r>
            <a:r>
              <a:rPr lang="fr-FR" dirty="0"/>
              <a:t> </a:t>
            </a:r>
            <a:r>
              <a:rPr lang="fr-FR" dirty="0" err="1"/>
              <a:t>produitent</a:t>
            </a:r>
            <a:r>
              <a:rPr lang="fr-FR" dirty="0"/>
              <a:t> par les </a:t>
            </a:r>
            <a:r>
              <a:rPr lang="fr-FR" dirty="0" err="1"/>
              <a:t>cast</a:t>
            </a:r>
            <a:r>
              <a:rPr lang="fr-FR" dirty="0"/>
              <a:t>, …</a:t>
            </a:r>
          </a:p>
          <a:p>
            <a:pPr marL="628650" lvl="1" indent="-171450">
              <a:buFont typeface="Arial" panose="020B0604020202020204" pitchFamily="34" charset="0"/>
              <a:buChar char="•"/>
            </a:pPr>
            <a:r>
              <a:rPr lang="fr-FR" dirty="0"/>
              <a:t>Les </a:t>
            </a:r>
            <a:r>
              <a:rPr lang="fr-FR" dirty="0" err="1"/>
              <a:t>RuntimeException</a:t>
            </a:r>
            <a:r>
              <a:rPr lang="fr-FR" dirty="0"/>
              <a:t> de la validation @Valid</a:t>
            </a:r>
          </a:p>
        </p:txBody>
      </p:sp>
    </p:spTree>
    <p:extLst>
      <p:ext uri="{BB962C8B-B14F-4D97-AF65-F5344CB8AC3E}">
        <p14:creationId xmlns:p14="http://schemas.microsoft.com/office/powerpoint/2010/main" val="289706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t>La problématique dans un grand nombre d’applications web est la multiplication des URLs pour manipuler une ressource qui peut être de différent type</a:t>
            </a:r>
          </a:p>
          <a:p>
            <a:r>
              <a:rPr lang="fr-FR" sz="1200" dirty="0"/>
              <a:t>Par exemple, pour interroger une base de clients, il est possible d’avoir les URL suivantes :</a:t>
            </a:r>
          </a:p>
          <a:p>
            <a:r>
              <a:rPr lang="fr-FR" sz="1200" dirty="0"/>
              <a:t> /</a:t>
            </a:r>
            <a:r>
              <a:rPr lang="fr-FR" sz="1200" dirty="0" err="1"/>
              <a:t>clientsCSV</a:t>
            </a:r>
            <a:r>
              <a:rPr lang="fr-FR" sz="1200" dirty="0"/>
              <a:t> pour obtenir la liste des clients au format CSV</a:t>
            </a:r>
          </a:p>
          <a:p>
            <a:r>
              <a:rPr lang="fr-FR" sz="1200" dirty="0"/>
              <a:t> /</a:t>
            </a:r>
            <a:r>
              <a:rPr lang="fr-FR" sz="1200" dirty="0" err="1"/>
              <a:t>clientsXML</a:t>
            </a:r>
            <a:r>
              <a:rPr lang="fr-FR" sz="1200" dirty="0"/>
              <a:t> pour obtenir la liste des clients au format XML</a:t>
            </a:r>
          </a:p>
          <a:p>
            <a:r>
              <a:rPr lang="fr-FR" sz="1200" dirty="0"/>
              <a:t> /</a:t>
            </a:r>
            <a:r>
              <a:rPr lang="fr-FR" sz="1200" dirty="0" err="1"/>
              <a:t>clientsJSON</a:t>
            </a:r>
            <a:r>
              <a:rPr lang="fr-FR" sz="1200" dirty="0"/>
              <a:t> pour obtenir la liste des clients au format JSON</a:t>
            </a:r>
          </a:p>
          <a:p>
            <a:r>
              <a:rPr lang="fr-FR" sz="1200" dirty="0"/>
              <a:t> /</a:t>
            </a:r>
            <a:r>
              <a:rPr lang="fr-FR" sz="1200" dirty="0" err="1"/>
              <a:t>ModifierClient</a:t>
            </a:r>
            <a:r>
              <a:rPr lang="fr-FR" sz="1200" dirty="0"/>
              <a:t> pour modifier un client</a:t>
            </a:r>
          </a:p>
          <a:p>
            <a:r>
              <a:rPr lang="fr-FR" sz="1200" dirty="0"/>
              <a:t>Il est possible d’en ajouter encore beaucoup en lien avec les fonctionnalités attendues.</a:t>
            </a:r>
          </a:p>
          <a:p>
            <a:endParaRPr lang="fr-FR" sz="1200" dirty="0"/>
          </a:p>
          <a:p>
            <a:r>
              <a:rPr lang="fr-FR" sz="1200" dirty="0"/>
              <a:t>Il devient alors difficile de s’y retrouver, difficile de retrouver l’URL à utiliser pour une certaine fonctionnalité…</a:t>
            </a:r>
          </a:p>
          <a:p>
            <a:endParaRPr lang="fr-FR" sz="1200" dirty="0"/>
          </a:p>
          <a:p>
            <a:r>
              <a:rPr lang="fr-FR" sz="1200" dirty="0"/>
              <a:t>Il est nécessaire de simplifier cette représentation.</a:t>
            </a:r>
          </a:p>
          <a:p>
            <a:r>
              <a:rPr lang="fr-FR" sz="1200" dirty="0"/>
              <a:t>L’idée est d’avoir une URL unique pour manipuler une ressource que ce soit en lecture ou en écriture,</a:t>
            </a:r>
          </a:p>
          <a:p>
            <a:pPr algn="just">
              <a:spcBef>
                <a:spcPts val="1200"/>
              </a:spcBef>
              <a:spcAft>
                <a:spcPts val="300"/>
              </a:spcAft>
            </a:pPr>
            <a:endParaRPr lang="fr-FR" sz="1200" dirty="0">
              <a:effectLst/>
              <a:latin typeface="Century Gothic" panose="020B0502020202020204" pitchFamily="34" charset="0"/>
              <a:ea typeface="Andale Sans UI"/>
              <a:cs typeface="Tahoma" panose="020B0604030504040204" pitchFamily="34" charset="0"/>
            </a:endParaRPr>
          </a:p>
          <a:p>
            <a:endParaRPr lang="fr-FR" dirty="0"/>
          </a:p>
        </p:txBody>
      </p:sp>
    </p:spTree>
    <p:extLst>
      <p:ext uri="{BB962C8B-B14F-4D97-AF65-F5344CB8AC3E}">
        <p14:creationId xmlns:p14="http://schemas.microsoft.com/office/powerpoint/2010/main" val="2244994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spcBef>
                <a:spcPts val="1200"/>
              </a:spcBef>
              <a:spcAft>
                <a:spcPts val="300"/>
              </a:spcAft>
            </a:pPr>
            <a:r>
              <a:rPr lang="fr-FR" sz="1200" dirty="0">
                <a:effectLst/>
                <a:latin typeface="Century Gothic" panose="020B0502020202020204" pitchFamily="34" charset="0"/>
                <a:ea typeface="Andale Sans UI"/>
                <a:cs typeface="Tahoma" panose="020B0604030504040204" pitchFamily="34" charset="0"/>
              </a:rPr>
              <a:t>Maintenant, pour chaque requête dans notre application, il y aura 2 traitements possibles </a:t>
            </a:r>
          </a:p>
          <a:p>
            <a:pPr marL="685800" lvl="1" indent="-228600" algn="just">
              <a:spcBef>
                <a:spcPts val="1200"/>
              </a:spcBef>
              <a:spcAft>
                <a:spcPts val="300"/>
              </a:spcAft>
              <a:buFont typeface="+mj-lt"/>
              <a:buAutoNum type="arabicPeriod"/>
            </a:pPr>
            <a:r>
              <a:rPr lang="fr-FR" sz="1200" dirty="0">
                <a:effectLst/>
                <a:latin typeface="Century Gothic" panose="020B0502020202020204" pitchFamily="34" charset="0"/>
                <a:ea typeface="Andale Sans UI"/>
                <a:cs typeface="Tahoma" panose="020B0604030504040204" pitchFamily="34" charset="0"/>
              </a:rPr>
              <a:t>Dans la BLL, la DAL et la base de données tout se passe bien </a:t>
            </a:r>
            <a:r>
              <a:rPr lang="fr-FR" sz="1200" dirty="0">
                <a:effectLst/>
                <a:latin typeface="Century Gothic" panose="020B0502020202020204" pitchFamily="34" charset="0"/>
                <a:ea typeface="Andale Sans UI"/>
                <a:cs typeface="Tahoma" panose="020B0604030504040204" pitchFamily="34" charset="0"/>
                <a:sym typeface="Wingdings" panose="05000000000000000000" pitchFamily="2" charset="2"/>
              </a:rPr>
              <a:t> retour du traitement sans Erreur (JSON résultant)</a:t>
            </a:r>
            <a:endParaRPr lang="fr-FR" sz="1200" dirty="0">
              <a:effectLst/>
              <a:latin typeface="Century Gothic" panose="020B0502020202020204" pitchFamily="34" charset="0"/>
              <a:ea typeface="Andale Sans UI"/>
              <a:cs typeface="Tahoma" panose="020B0604030504040204" pitchFamily="34" charset="0"/>
            </a:endParaRPr>
          </a:p>
          <a:p>
            <a:pPr marL="685800" lvl="1" indent="-228600" algn="just">
              <a:spcBef>
                <a:spcPts val="1200"/>
              </a:spcBef>
              <a:spcAft>
                <a:spcPts val="300"/>
              </a:spcAft>
              <a:buFont typeface="+mj-lt"/>
              <a:buAutoNum type="arabicPeriod"/>
            </a:pPr>
            <a:r>
              <a:rPr lang="fr-FR" sz="1200" dirty="0">
                <a:effectLst/>
                <a:latin typeface="Century Gothic" panose="020B0502020202020204" pitchFamily="34" charset="0"/>
                <a:ea typeface="Andale Sans UI"/>
                <a:cs typeface="Tahoma" panose="020B0604030504040204" pitchFamily="34" charset="0"/>
              </a:rPr>
              <a:t>Un souci se produit </a:t>
            </a:r>
            <a:r>
              <a:rPr lang="fr-FR" sz="1200" dirty="0">
                <a:effectLst/>
                <a:latin typeface="Century Gothic" panose="020B0502020202020204" pitchFamily="34" charset="0"/>
                <a:ea typeface="Andale Sans UI"/>
                <a:cs typeface="Tahoma" panose="020B0604030504040204" pitchFamily="34" charset="0"/>
                <a:sym typeface="Wingdings" panose="05000000000000000000" pitchFamily="2" charset="2"/>
              </a:rPr>
              <a:t> au niveau base, DAL ou BLL  transfert d’une Exception  </a:t>
            </a:r>
            <a:r>
              <a:rPr lang="fr-FR" sz="1200" dirty="0">
                <a:effectLst/>
                <a:latin typeface="Century Gothic" panose="020B0502020202020204" pitchFamily="34" charset="0"/>
                <a:ea typeface="Andale Sans UI"/>
                <a:cs typeface="Tahoma" panose="020B0604030504040204" pitchFamily="34" charset="0"/>
              </a:rPr>
              <a:t>Capture des exceptions dans Exception Handler </a:t>
            </a:r>
            <a:r>
              <a:rPr lang="fr-FR" sz="1200" dirty="0">
                <a:effectLst/>
                <a:latin typeface="Century Gothic" panose="020B0502020202020204" pitchFamily="34" charset="0"/>
                <a:ea typeface="Andale Sans UI"/>
                <a:cs typeface="Tahoma" panose="020B0604030504040204" pitchFamily="34" charset="0"/>
                <a:sym typeface="Wingdings" panose="05000000000000000000" pitchFamily="2" charset="2"/>
              </a:rPr>
              <a:t> retour d’un statut d’erreur et d’un message</a:t>
            </a:r>
            <a:endParaRPr lang="fr-FR" sz="1200" dirty="0">
              <a:effectLst/>
              <a:latin typeface="Century Gothic" panose="020B0502020202020204" pitchFamily="34" charset="0"/>
              <a:ea typeface="Andale Sans UI"/>
              <a:cs typeface="Tahoma" panose="020B0604030504040204" pitchFamily="34" charset="0"/>
            </a:endParaRPr>
          </a:p>
        </p:txBody>
      </p:sp>
    </p:spTree>
    <p:extLst>
      <p:ext uri="{BB962C8B-B14F-4D97-AF65-F5344CB8AC3E}">
        <p14:creationId xmlns:p14="http://schemas.microsoft.com/office/powerpoint/2010/main" val="1534474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Tree>
    <p:extLst>
      <p:ext uri="{BB962C8B-B14F-4D97-AF65-F5344CB8AC3E}">
        <p14:creationId xmlns:p14="http://schemas.microsoft.com/office/powerpoint/2010/main" val="37653256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notre exemple; nous avons les clefs :</a:t>
            </a:r>
          </a:p>
          <a:p>
            <a:pPr marL="628650" lvl="1" indent="-171450">
              <a:buFont typeface="Arial" panose="020B0604020202020204" pitchFamily="34" charset="0"/>
              <a:buChar char="•"/>
            </a:pPr>
            <a:r>
              <a:rPr lang="fr-FR" dirty="0" err="1"/>
              <a:t>employee.civility.error</a:t>
            </a:r>
            <a:endParaRPr lang="fr-FR" dirty="0"/>
          </a:p>
          <a:p>
            <a:pPr marL="628650" lvl="1" indent="-171450">
              <a:buFont typeface="Arial" panose="020B0604020202020204" pitchFamily="34" charset="0"/>
              <a:buChar char="•"/>
            </a:pPr>
            <a:r>
              <a:rPr lang="fr-FR" dirty="0" err="1"/>
              <a:t>Notvalidexception</a:t>
            </a:r>
            <a:endParaRPr lang="fr-FR" dirty="0"/>
          </a:p>
          <a:p>
            <a:pPr marL="628650" lvl="1" indent="-171450">
              <a:buFont typeface="Arial" panose="020B0604020202020204" pitchFamily="34" charset="0"/>
              <a:buChar char="•"/>
            </a:pPr>
            <a:r>
              <a:rPr lang="fr-FR" dirty="0"/>
              <a:t>Définis dans les fichiers </a:t>
            </a:r>
            <a:r>
              <a:rPr lang="fr-FR" dirty="0" err="1"/>
              <a:t>messages.properties</a:t>
            </a:r>
            <a:endParaRPr lang="fr-FR" dirty="0"/>
          </a:p>
          <a:p>
            <a:endParaRPr lang="fr-FR" dirty="0"/>
          </a:p>
          <a:p>
            <a:r>
              <a:rPr lang="fr-FR" dirty="0"/>
              <a:t>Nous précisons l’encodage en UTF-8 pour que les caractères soient bien transmis</a:t>
            </a:r>
          </a:p>
          <a:p>
            <a:endParaRPr lang="fr-FR" dirty="0"/>
          </a:p>
          <a:p>
            <a:r>
              <a:rPr lang="fr-FR" dirty="0"/>
              <a:t>C’est la langue de l’OS ou de l’environnement de déploiement qui est utilisé par défaut si aucune langue n’est précisée</a:t>
            </a:r>
          </a:p>
        </p:txBody>
      </p:sp>
    </p:spTree>
    <p:extLst>
      <p:ext uri="{BB962C8B-B14F-4D97-AF65-F5344CB8AC3E}">
        <p14:creationId xmlns:p14="http://schemas.microsoft.com/office/powerpoint/2010/main" val="24733939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dirty="0"/>
              <a:t>Dans notre exemple; lorsque la validation sera en échec, selon la langue :</a:t>
            </a:r>
          </a:p>
          <a:p>
            <a:pPr marL="628650" lvl="1" indent="-171450">
              <a:buFont typeface="Arial" panose="020B0604020202020204" pitchFamily="34" charset="0"/>
              <a:buChar char="•"/>
            </a:pPr>
            <a:r>
              <a:rPr lang="fr-FR" noProof="0" dirty="0"/>
              <a:t>En Français : </a:t>
            </a:r>
            <a:r>
              <a:rPr lang="fr-FR" sz="1200" noProof="0" dirty="0">
                <a:solidFill>
                  <a:srgbClr val="2A00FF"/>
                </a:solidFill>
                <a:effectLst/>
                <a:latin typeface="Consolas" panose="020B0609020204030204" pitchFamily="49" charset="0"/>
              </a:rPr>
              <a:t>La</a:t>
            </a:r>
            <a:r>
              <a:rPr lang="fr-FR" sz="1200" noProof="0" dirty="0">
                <a:solidFill>
                  <a:srgbClr val="000000"/>
                </a:solidFill>
                <a:effectLst/>
                <a:latin typeface="Consolas" panose="020B0609020204030204" pitchFamily="49" charset="0"/>
              </a:rPr>
              <a:t> </a:t>
            </a:r>
            <a:r>
              <a:rPr lang="fr-FR" sz="1200" noProof="0" dirty="0">
                <a:solidFill>
                  <a:srgbClr val="2A00FF"/>
                </a:solidFill>
                <a:effectLst/>
                <a:latin typeface="Consolas" panose="020B0609020204030204" pitchFamily="49" charset="0"/>
              </a:rPr>
              <a:t>civilité</a:t>
            </a:r>
            <a:r>
              <a:rPr lang="fr-FR" sz="1200" noProof="0" dirty="0">
                <a:solidFill>
                  <a:srgbClr val="000000"/>
                </a:solidFill>
                <a:effectLst/>
                <a:latin typeface="Consolas" panose="020B0609020204030204" pitchFamily="49" charset="0"/>
              </a:rPr>
              <a:t> </a:t>
            </a:r>
            <a:r>
              <a:rPr lang="fr-FR" sz="1200" noProof="0" dirty="0">
                <a:solidFill>
                  <a:srgbClr val="2A00FF"/>
                </a:solidFill>
                <a:effectLst/>
                <a:latin typeface="Consolas" panose="020B0609020204030204" pitchFamily="49" charset="0"/>
              </a:rPr>
              <a:t>est</a:t>
            </a:r>
            <a:r>
              <a:rPr lang="fr-FR" sz="1200" noProof="0" dirty="0">
                <a:solidFill>
                  <a:srgbClr val="000000"/>
                </a:solidFill>
                <a:effectLst/>
                <a:latin typeface="Consolas" panose="020B0609020204030204" pitchFamily="49" charset="0"/>
              </a:rPr>
              <a:t> </a:t>
            </a:r>
            <a:r>
              <a:rPr lang="fr-FR" sz="1200" noProof="0" dirty="0">
                <a:solidFill>
                  <a:srgbClr val="2A00FF"/>
                </a:solidFill>
                <a:effectLst/>
                <a:latin typeface="Consolas" panose="020B0609020204030204" pitchFamily="49" charset="0"/>
              </a:rPr>
              <a:t>incorrecte</a:t>
            </a:r>
            <a:r>
              <a:rPr lang="fr-FR" sz="1200" noProof="0" dirty="0">
                <a:solidFill>
                  <a:srgbClr val="000000"/>
                </a:solidFill>
                <a:effectLst/>
                <a:latin typeface="Consolas" panose="020B0609020204030204" pitchFamily="49" charset="0"/>
              </a:rPr>
              <a:t> </a:t>
            </a:r>
            <a:r>
              <a:rPr lang="fr-FR" sz="1200" noProof="0" dirty="0">
                <a:solidFill>
                  <a:srgbClr val="2A00FF"/>
                </a:solidFill>
                <a:effectLst/>
                <a:latin typeface="Consolas" panose="020B0609020204030204" pitchFamily="49" charset="0"/>
              </a:rPr>
              <a:t>ou</a:t>
            </a:r>
            <a:r>
              <a:rPr lang="fr-FR" sz="1200" noProof="0" dirty="0">
                <a:solidFill>
                  <a:srgbClr val="000000"/>
                </a:solidFill>
                <a:effectLst/>
                <a:latin typeface="Consolas" panose="020B0609020204030204" pitchFamily="49" charset="0"/>
              </a:rPr>
              <a:t> </a:t>
            </a:r>
            <a:r>
              <a:rPr lang="fr-FR" sz="1200" noProof="0" dirty="0">
                <a:solidFill>
                  <a:srgbClr val="2A00FF"/>
                </a:solidFill>
                <a:effectLst/>
                <a:latin typeface="Consolas" panose="020B0609020204030204" pitchFamily="49" charset="0"/>
              </a:rPr>
              <a:t>non</a:t>
            </a:r>
            <a:r>
              <a:rPr lang="fr-FR" sz="1200" noProof="0" dirty="0">
                <a:solidFill>
                  <a:srgbClr val="000000"/>
                </a:solidFill>
                <a:effectLst/>
                <a:latin typeface="Consolas" panose="020B0609020204030204" pitchFamily="49" charset="0"/>
              </a:rPr>
              <a:t> </a:t>
            </a:r>
            <a:r>
              <a:rPr lang="fr-FR" sz="1200" noProof="0" dirty="0">
                <a:solidFill>
                  <a:srgbClr val="2A00FF"/>
                </a:solidFill>
                <a:effectLst/>
                <a:latin typeface="Consolas" panose="020B0609020204030204" pitchFamily="49" charset="0"/>
              </a:rPr>
              <a:t>renseignée</a:t>
            </a:r>
          </a:p>
          <a:p>
            <a:pPr marL="628650" lvl="1" indent="-171450">
              <a:buFont typeface="Arial" panose="020B0604020202020204" pitchFamily="34" charset="0"/>
              <a:buChar char="•"/>
            </a:pPr>
            <a:r>
              <a:rPr lang="fr-FR" sz="1200" noProof="0" dirty="0">
                <a:solidFill>
                  <a:srgbClr val="2A00FF"/>
                </a:solidFill>
                <a:effectLst/>
                <a:latin typeface="Consolas" panose="020B0609020204030204" pitchFamily="49" charset="0"/>
              </a:rPr>
              <a:t>En Anglais : </a:t>
            </a:r>
            <a:r>
              <a:rPr lang="fr-FR" sz="1200" noProof="0" dirty="0" err="1">
                <a:solidFill>
                  <a:srgbClr val="2A00FF"/>
                </a:solidFill>
                <a:effectLst/>
                <a:latin typeface="Consolas" panose="020B0609020204030204" pitchFamily="49" charset="0"/>
              </a:rPr>
              <a:t>Civility</a:t>
            </a:r>
            <a:r>
              <a:rPr lang="fr-FR" sz="1200" noProof="0" dirty="0">
                <a:solidFill>
                  <a:srgbClr val="000000"/>
                </a:solidFill>
                <a:effectLst/>
                <a:latin typeface="Consolas" panose="020B0609020204030204" pitchFamily="49" charset="0"/>
              </a:rPr>
              <a:t> </a:t>
            </a:r>
            <a:r>
              <a:rPr lang="fr-FR" sz="1200" noProof="0" dirty="0" err="1">
                <a:solidFill>
                  <a:srgbClr val="2A00FF"/>
                </a:solidFill>
                <a:effectLst/>
                <a:latin typeface="Consolas" panose="020B0609020204030204" pitchFamily="49" charset="0"/>
              </a:rPr>
              <a:t>is</a:t>
            </a:r>
            <a:r>
              <a:rPr lang="fr-FR" sz="1200" noProof="0" dirty="0">
                <a:solidFill>
                  <a:srgbClr val="000000"/>
                </a:solidFill>
                <a:effectLst/>
                <a:latin typeface="Consolas" panose="020B0609020204030204" pitchFamily="49" charset="0"/>
              </a:rPr>
              <a:t> </a:t>
            </a:r>
            <a:r>
              <a:rPr lang="fr-FR" sz="1200" noProof="0" dirty="0">
                <a:solidFill>
                  <a:srgbClr val="2A00FF"/>
                </a:solidFill>
                <a:effectLst/>
                <a:latin typeface="Consolas" panose="020B0609020204030204" pitchFamily="49" charset="0"/>
              </a:rPr>
              <a:t>not</a:t>
            </a:r>
            <a:r>
              <a:rPr lang="fr-FR" sz="1200" noProof="0" dirty="0">
                <a:solidFill>
                  <a:srgbClr val="000000"/>
                </a:solidFill>
                <a:effectLst/>
                <a:latin typeface="Consolas" panose="020B0609020204030204" pitchFamily="49" charset="0"/>
              </a:rPr>
              <a:t> </a:t>
            </a:r>
            <a:r>
              <a:rPr lang="fr-FR" sz="1200" noProof="0" dirty="0" err="1">
                <a:solidFill>
                  <a:srgbClr val="2A00FF"/>
                </a:solidFill>
                <a:effectLst/>
                <a:latin typeface="Consolas" panose="020B0609020204030204" pitchFamily="49" charset="0"/>
              </a:rPr>
              <a:t>valid</a:t>
            </a:r>
            <a:r>
              <a:rPr lang="fr-FR" sz="1200" noProof="0" dirty="0">
                <a:solidFill>
                  <a:srgbClr val="000000"/>
                </a:solidFill>
                <a:effectLst/>
                <a:latin typeface="Consolas" panose="020B0609020204030204" pitchFamily="49" charset="0"/>
              </a:rPr>
              <a:t> </a:t>
            </a:r>
            <a:r>
              <a:rPr lang="fr-FR" sz="1200" noProof="0" dirty="0">
                <a:solidFill>
                  <a:srgbClr val="2A00FF"/>
                </a:solidFill>
                <a:effectLst/>
                <a:latin typeface="Consolas" panose="020B0609020204030204" pitchFamily="49" charset="0"/>
              </a:rPr>
              <a:t>or</a:t>
            </a:r>
            <a:r>
              <a:rPr lang="fr-FR" sz="1200" noProof="0" dirty="0">
                <a:solidFill>
                  <a:srgbClr val="000000"/>
                </a:solidFill>
                <a:effectLst/>
                <a:latin typeface="Consolas" panose="020B0609020204030204" pitchFamily="49" charset="0"/>
              </a:rPr>
              <a:t> </a:t>
            </a:r>
            <a:r>
              <a:rPr lang="fr-FR" sz="1200" noProof="0" dirty="0" err="1">
                <a:solidFill>
                  <a:srgbClr val="2A00FF"/>
                </a:solidFill>
                <a:effectLst/>
                <a:latin typeface="Consolas" panose="020B0609020204030204" pitchFamily="49" charset="0"/>
              </a:rPr>
              <a:t>empty</a:t>
            </a:r>
            <a:endParaRPr lang="fr-FR" sz="1200" noProof="0" dirty="0">
              <a:solidFill>
                <a:srgbClr val="2A00FF"/>
              </a:solidFill>
              <a:effectLst/>
              <a:latin typeface="Consolas" panose="020B0609020204030204" pitchFamily="49" charset="0"/>
            </a:endParaRPr>
          </a:p>
          <a:p>
            <a:pPr marL="628650" lvl="1" indent="-171450">
              <a:buFont typeface="Arial" panose="020B0604020202020204" pitchFamily="34" charset="0"/>
              <a:buChar char="•"/>
            </a:pPr>
            <a:endParaRPr lang="fr-FR" sz="1200" noProof="0" dirty="0">
              <a:solidFill>
                <a:srgbClr val="2A00FF"/>
              </a:solidFill>
              <a:effectLst/>
              <a:latin typeface="Consolas" panose="020B0609020204030204" pitchFamily="49" charset="0"/>
            </a:endParaRPr>
          </a:p>
          <a:p>
            <a:pPr marL="0" lvl="0" indent="0">
              <a:buFont typeface="Arial" panose="020B0604020202020204" pitchFamily="34" charset="0"/>
              <a:buNone/>
            </a:pPr>
            <a:r>
              <a:rPr lang="fr-FR" noProof="0" dirty="0">
                <a:solidFill>
                  <a:srgbClr val="2A00FF"/>
                </a:solidFill>
                <a:effectLst/>
                <a:latin typeface="Consolas" panose="020B0609020204030204" pitchFamily="49" charset="0"/>
              </a:rPr>
              <a:t>Pour changer la langue, il suffit de préciser </a:t>
            </a:r>
          </a:p>
          <a:p>
            <a:pPr marL="628650" lvl="1" indent="-171450">
              <a:buFont typeface="Arial" panose="020B0604020202020204" pitchFamily="34" charset="0"/>
              <a:buChar char="•"/>
            </a:pPr>
            <a:r>
              <a:rPr lang="fr-FR" noProof="0" dirty="0" err="1">
                <a:solidFill>
                  <a:srgbClr val="2A00FF"/>
                </a:solidFill>
                <a:effectLst/>
                <a:latin typeface="Consolas" panose="020B0609020204030204" pitchFamily="49" charset="0"/>
              </a:rPr>
              <a:t>Accept-Language</a:t>
            </a:r>
            <a:endParaRPr lang="fr-FR" noProof="0" dirty="0">
              <a:solidFill>
                <a:srgbClr val="2A00FF"/>
              </a:solidFill>
              <a:effectLst/>
              <a:latin typeface="Consolas" panose="020B0609020204030204" pitchFamily="49" charset="0"/>
            </a:endParaRPr>
          </a:p>
          <a:p>
            <a:pPr marL="628650" lvl="1" indent="-171450">
              <a:buFont typeface="Arial" panose="020B0604020202020204" pitchFamily="34" charset="0"/>
              <a:buChar char="•"/>
            </a:pPr>
            <a:r>
              <a:rPr lang="fr-FR" noProof="0" dirty="0" err="1">
                <a:solidFill>
                  <a:srgbClr val="2A00FF"/>
                </a:solidFill>
                <a:effectLst/>
                <a:latin typeface="Consolas" panose="020B0609020204030204" pitchFamily="49" charset="0"/>
              </a:rPr>
              <a:t>fr</a:t>
            </a:r>
            <a:r>
              <a:rPr lang="fr-FR" noProof="0" dirty="0">
                <a:solidFill>
                  <a:srgbClr val="2A00FF"/>
                </a:solidFill>
                <a:effectLst/>
                <a:latin typeface="Consolas" panose="020B0609020204030204" pitchFamily="49" charset="0"/>
              </a:rPr>
              <a:t> ou en</a:t>
            </a:r>
          </a:p>
          <a:p>
            <a:pPr marL="628650" lvl="1" indent="-171450">
              <a:buFont typeface="Arial" panose="020B0604020202020204" pitchFamily="34" charset="0"/>
              <a:buChar char="•"/>
            </a:pPr>
            <a:endParaRPr lang="fr-FR" noProof="0" dirty="0">
              <a:solidFill>
                <a:srgbClr val="2A00FF"/>
              </a:solidFill>
              <a:effectLst/>
              <a:latin typeface="Consolas" panose="020B0609020204030204" pitchFamily="49" charset="0"/>
            </a:endParaRPr>
          </a:p>
          <a:p>
            <a:pPr>
              <a:lnSpc>
                <a:spcPct val="120000"/>
              </a:lnSpc>
            </a:pPr>
            <a:r>
              <a:rPr lang="fr-FR" sz="2400" dirty="0">
                <a:solidFill>
                  <a:srgbClr val="011F39"/>
                </a:solidFill>
              </a:rPr>
              <a:t>Utilisation des clefs au niveau d’un contrôleur</a:t>
            </a:r>
            <a:endParaRPr lang="fr-FR" dirty="0">
              <a:solidFill>
                <a:srgbClr val="011F39"/>
              </a:solidFill>
            </a:endParaRPr>
          </a:p>
          <a:p>
            <a:pPr marL="800100" lvl="1" indent="-342900">
              <a:lnSpc>
                <a:spcPct val="120000"/>
              </a:lnSpc>
              <a:buFont typeface="Arial" panose="020B0604020202020204" pitchFamily="34" charset="0"/>
              <a:buChar char="•"/>
            </a:pPr>
            <a:r>
              <a:rPr lang="fr-FR" dirty="0">
                <a:solidFill>
                  <a:srgbClr val="011F39"/>
                </a:solidFill>
              </a:rPr>
              <a:t>Injection du </a:t>
            </a:r>
            <a:r>
              <a:rPr lang="fr-FR" dirty="0" err="1">
                <a:solidFill>
                  <a:srgbClr val="011F39"/>
                </a:solidFill>
              </a:rPr>
              <a:t>bean</a:t>
            </a:r>
            <a:r>
              <a:rPr lang="fr-FR" dirty="0">
                <a:solidFill>
                  <a:srgbClr val="011F39"/>
                </a:solidFill>
              </a:rPr>
              <a:t> </a:t>
            </a:r>
            <a:r>
              <a:rPr lang="fr-FR" dirty="0" err="1">
                <a:solidFill>
                  <a:srgbClr val="011F39"/>
                </a:solidFill>
              </a:rPr>
              <a:t>MessageSource</a:t>
            </a:r>
            <a:r>
              <a:rPr lang="fr-FR" dirty="0">
                <a:solidFill>
                  <a:srgbClr val="011F39"/>
                </a:solidFill>
              </a:rPr>
              <a:t> </a:t>
            </a:r>
            <a:r>
              <a:rPr lang="fr-FR" dirty="0">
                <a:solidFill>
                  <a:srgbClr val="011F39"/>
                </a:solidFill>
                <a:sym typeface="Wingdings" panose="05000000000000000000" pitchFamily="2" charset="2"/>
              </a:rPr>
              <a:t> correspond au </a:t>
            </a:r>
            <a:r>
              <a:rPr lang="fr-FR" dirty="0" err="1">
                <a:solidFill>
                  <a:srgbClr val="011F39"/>
                </a:solidFill>
                <a:sym typeface="Wingdings" panose="05000000000000000000" pitchFamily="2" charset="2"/>
              </a:rPr>
              <a:t>bean</a:t>
            </a:r>
            <a:r>
              <a:rPr lang="fr-FR" dirty="0">
                <a:solidFill>
                  <a:srgbClr val="011F39"/>
                </a:solidFill>
                <a:sym typeface="Wingdings" panose="05000000000000000000" pitchFamily="2" charset="2"/>
              </a:rPr>
              <a:t> qui manipule les fichiers </a:t>
            </a:r>
            <a:r>
              <a:rPr lang="fr-FR" dirty="0" err="1">
                <a:solidFill>
                  <a:srgbClr val="011F39"/>
                </a:solidFill>
                <a:sym typeface="Wingdings" panose="05000000000000000000" pitchFamily="2" charset="2"/>
              </a:rPr>
              <a:t>messages.properties</a:t>
            </a:r>
            <a:endParaRPr lang="fr-FR" dirty="0">
              <a:solidFill>
                <a:srgbClr val="011F39"/>
              </a:solidFill>
              <a:sym typeface="Wingdings" panose="05000000000000000000" pitchFamily="2" charset="2"/>
            </a:endParaRPr>
          </a:p>
          <a:p>
            <a:pPr marL="1257300" marR="0" lvl="2" indent="-3429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fr-FR" dirty="0">
                <a:solidFill>
                  <a:srgbClr val="011F39"/>
                </a:solidFill>
              </a:rPr>
              <a:t>et de la langue locale (Locale) </a:t>
            </a:r>
            <a:r>
              <a:rPr lang="fr-FR" dirty="0">
                <a:solidFill>
                  <a:srgbClr val="011F39"/>
                </a:solidFill>
                <a:sym typeface="Wingdings" panose="05000000000000000000" pitchFamily="2" charset="2"/>
              </a:rPr>
              <a:t> </a:t>
            </a:r>
            <a:r>
              <a:rPr lang="fr-FR" dirty="0" err="1">
                <a:solidFill>
                  <a:srgbClr val="011F39"/>
                </a:solidFill>
                <a:sym typeface="Wingdings" panose="05000000000000000000" pitchFamily="2" charset="2"/>
              </a:rPr>
              <a:t>java.utile.Locale</a:t>
            </a:r>
            <a:r>
              <a:rPr lang="fr-FR" dirty="0">
                <a:solidFill>
                  <a:srgbClr val="011F39"/>
                </a:solidFill>
                <a:sym typeface="Wingdings" panose="05000000000000000000" pitchFamily="2" charset="2"/>
              </a:rPr>
              <a:t> permet de connaitre la langue définit</a:t>
            </a:r>
            <a:endParaRPr lang="fr-FR" dirty="0">
              <a:solidFill>
                <a:srgbClr val="95B258"/>
              </a:solidFill>
            </a:endParaRPr>
          </a:p>
          <a:p>
            <a:pPr marL="800100" lvl="1" indent="-342900">
              <a:lnSpc>
                <a:spcPct val="120000"/>
              </a:lnSpc>
              <a:buFont typeface="Arial" panose="020B0604020202020204" pitchFamily="34" charset="0"/>
              <a:buChar char="•"/>
            </a:pPr>
            <a:r>
              <a:rPr lang="fr-FR" dirty="0">
                <a:solidFill>
                  <a:srgbClr val="011F39"/>
                </a:solidFill>
              </a:rPr>
              <a:t>Et appel des clefs via la méthode </a:t>
            </a:r>
            <a:r>
              <a:rPr lang="fr-FR" dirty="0" err="1">
                <a:solidFill>
                  <a:srgbClr val="011F39"/>
                </a:solidFill>
              </a:rPr>
              <a:t>getMessage</a:t>
            </a:r>
            <a:r>
              <a:rPr lang="fr-FR" dirty="0">
                <a:solidFill>
                  <a:srgbClr val="011F39"/>
                </a:solidFill>
              </a:rPr>
              <a:t>(…)</a:t>
            </a:r>
          </a:p>
          <a:p>
            <a:pPr marL="342900" lvl="0" indent="-342900">
              <a:lnSpc>
                <a:spcPct val="120000"/>
              </a:lnSpc>
              <a:buFont typeface="Arial" panose="020B0604020202020204" pitchFamily="34" charset="0"/>
              <a:buChar char="•"/>
            </a:pPr>
            <a:r>
              <a:rPr lang="fr-FR" dirty="0">
                <a:solidFill>
                  <a:srgbClr val="011F39"/>
                </a:solidFill>
              </a:rPr>
              <a:t>Dans l’exemple, nous essayons de récupérer le message correspondant à </a:t>
            </a:r>
            <a:r>
              <a:rPr lang="fr-FR" dirty="0" err="1">
                <a:solidFill>
                  <a:srgbClr val="011F39"/>
                </a:solidFill>
              </a:rPr>
              <a:t>notvalidexception</a:t>
            </a:r>
            <a:r>
              <a:rPr lang="fr-FR" dirty="0">
                <a:solidFill>
                  <a:srgbClr val="011F39"/>
                </a:solidFill>
              </a:rPr>
              <a:t> selon la langue</a:t>
            </a:r>
          </a:p>
          <a:p>
            <a:pPr marL="800100" lvl="1" indent="-342900">
              <a:lnSpc>
                <a:spcPct val="120000"/>
              </a:lnSpc>
              <a:buFont typeface="Arial" panose="020B0604020202020204" pitchFamily="34" charset="0"/>
              <a:buChar char="•"/>
            </a:pPr>
            <a:r>
              <a:rPr lang="fr-FR" sz="2400" dirty="0">
                <a:solidFill>
                  <a:srgbClr val="011F39"/>
                </a:solidFill>
              </a:rPr>
              <a:t>Soit en </a:t>
            </a:r>
            <a:r>
              <a:rPr lang="fr-FR" sz="2400" dirty="0" err="1">
                <a:solidFill>
                  <a:srgbClr val="011F39"/>
                </a:solidFill>
              </a:rPr>
              <a:t>fr</a:t>
            </a:r>
            <a:r>
              <a:rPr lang="fr-FR" sz="2400" dirty="0">
                <a:solidFill>
                  <a:srgbClr val="011F39"/>
                </a:solidFill>
              </a:rPr>
              <a:t> : Erreur(s) :</a:t>
            </a:r>
          </a:p>
          <a:p>
            <a:pPr marL="800100" lvl="1" indent="-342900">
              <a:lnSpc>
                <a:spcPct val="120000"/>
              </a:lnSpc>
              <a:buFont typeface="Arial" panose="020B0604020202020204" pitchFamily="34" charset="0"/>
              <a:buChar char="•"/>
            </a:pPr>
            <a:r>
              <a:rPr lang="fr-FR" sz="2400" dirty="0">
                <a:solidFill>
                  <a:srgbClr val="011F39"/>
                </a:solidFill>
              </a:rPr>
              <a:t>Soit en en : </a:t>
            </a:r>
            <a:r>
              <a:rPr lang="fr-FR" sz="2400" dirty="0" err="1">
                <a:solidFill>
                  <a:srgbClr val="011F39"/>
                </a:solidFill>
              </a:rPr>
              <a:t>Error</a:t>
            </a:r>
            <a:r>
              <a:rPr lang="fr-FR" sz="2400" dirty="0">
                <a:solidFill>
                  <a:srgbClr val="011F39"/>
                </a:solidFill>
              </a:rPr>
              <a:t>(s) :</a:t>
            </a:r>
          </a:p>
          <a:p>
            <a:pPr marL="0" lvl="0" indent="0">
              <a:buFont typeface="Arial" panose="020B0604020202020204" pitchFamily="34" charset="0"/>
              <a:buNone/>
            </a:pPr>
            <a:endParaRPr lang="fr-FR" noProof="0" dirty="0"/>
          </a:p>
        </p:txBody>
      </p:sp>
    </p:spTree>
    <p:extLst>
      <p:ext uri="{BB962C8B-B14F-4D97-AF65-F5344CB8AC3E}">
        <p14:creationId xmlns:p14="http://schemas.microsoft.com/office/powerpoint/2010/main" val="39771435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896070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791740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457560" lvl="1" indent="0">
              <a:spcBef>
                <a:spcPts val="1001"/>
              </a:spcBef>
              <a:buClr>
                <a:srgbClr val="004358"/>
              </a:buClr>
              <a:buFont typeface="Arial"/>
              <a:buNone/>
            </a:pPr>
            <a:endParaRPr lang="fr-FR" spc="-1" dirty="0">
              <a:solidFill>
                <a:srgbClr val="343642"/>
              </a:solidFill>
              <a:latin typeface="Segoe UI"/>
            </a:endParaRPr>
          </a:p>
        </p:txBody>
      </p:sp>
    </p:spTree>
    <p:extLst>
      <p:ext uri="{BB962C8B-B14F-4D97-AF65-F5344CB8AC3E}">
        <p14:creationId xmlns:p14="http://schemas.microsoft.com/office/powerpoint/2010/main" val="2230400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t>Une ressource doit être vue comme des données brutes et non par sa représentation dans un format spécifique.</a:t>
            </a:r>
          </a:p>
          <a:p>
            <a:r>
              <a:rPr lang="fr-FR" sz="1200" dirty="0"/>
              <a:t>Ainsi, pour travailler avec une ressource (en lecture, en écriture) une seule URL suffit. </a:t>
            </a:r>
          </a:p>
          <a:p>
            <a:r>
              <a:rPr lang="fr-FR" sz="1200" dirty="0"/>
              <a:t>Chaque client reçoit la donnée dans le format désiré.</a:t>
            </a:r>
          </a:p>
          <a:p>
            <a:r>
              <a:rPr lang="fr-FR" sz="1200" dirty="0"/>
              <a:t>Une URL devient un point d’accès unique à une ressource indépendamment de sa représentation.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C’est le principe du style d’architecture REST.</a:t>
            </a:r>
          </a:p>
          <a:p>
            <a:r>
              <a:rPr lang="fr-FR" sz="1200" dirty="0"/>
              <a:t>L’en-tête de requête HTTP </a:t>
            </a:r>
            <a:r>
              <a:rPr lang="fr-FR" sz="1200" dirty="0" err="1"/>
              <a:t>Accept</a:t>
            </a:r>
            <a:r>
              <a:rPr lang="fr-FR" sz="1200" dirty="0"/>
              <a:t> a toute son importance pour déterminer la représentation (l’état) attendue par l’émetteur de la requête. </a:t>
            </a:r>
          </a:p>
          <a:p>
            <a:r>
              <a:rPr lang="fr-FR" sz="1200" dirty="0"/>
              <a:t>REST veut dire </a:t>
            </a:r>
            <a:r>
              <a:rPr lang="fr-FR" sz="1200" dirty="0" err="1"/>
              <a:t>Representational</a:t>
            </a:r>
            <a:r>
              <a:rPr lang="fr-FR" sz="1200" dirty="0"/>
              <a:t> State Transfer.</a:t>
            </a:r>
          </a:p>
        </p:txBody>
      </p:sp>
    </p:spTree>
    <p:extLst>
      <p:ext uri="{BB962C8B-B14F-4D97-AF65-F5344CB8AC3E}">
        <p14:creationId xmlns:p14="http://schemas.microsoft.com/office/powerpoint/2010/main" val="3994497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spcBef>
                <a:spcPts val="1200"/>
              </a:spcBef>
              <a:spcAft>
                <a:spcPts val="300"/>
              </a:spcAft>
            </a:pPr>
            <a:r>
              <a:rPr lang="fr-FR" sz="1200" dirty="0">
                <a:effectLst/>
                <a:latin typeface="Century Gothic" panose="020B0502020202020204" pitchFamily="34" charset="0"/>
                <a:ea typeface="Andale Sans UI"/>
                <a:cs typeface="Tahoma" panose="020B0604030504040204" pitchFamily="34" charset="0"/>
              </a:rPr>
              <a:t>Une API est un logiciel qui offre des services à d’autres logiciels.</a:t>
            </a:r>
          </a:p>
          <a:p>
            <a:pPr marL="0" marR="0" lvl="0" indent="0" algn="just" defTabSz="914400" rtl="0" eaLnBrk="1" fontAlgn="auto" latinLnBrk="0" hangingPunct="1">
              <a:lnSpc>
                <a:spcPct val="100000"/>
              </a:lnSpc>
              <a:spcBef>
                <a:spcPts val="1200"/>
              </a:spcBef>
              <a:spcAft>
                <a:spcPts val="300"/>
              </a:spcAft>
              <a:buClrTx/>
              <a:buSzTx/>
              <a:buFontTx/>
              <a:buNone/>
              <a:tabLst/>
              <a:defRPr/>
            </a:pPr>
            <a:r>
              <a:rPr kumimoji="0" lang="fr-FR" sz="1200" b="0" i="0" u="none" strike="noStrike" kern="1200" cap="none" spc="-1" normalizeH="0" baseline="0" noProof="0" dirty="0">
                <a:ln>
                  <a:noFill/>
                </a:ln>
                <a:solidFill>
                  <a:srgbClr val="00899C"/>
                </a:solidFill>
                <a:effectLst/>
                <a:uLnTx/>
                <a:uFillTx/>
                <a:latin typeface="Segoe UI Light" panose="020B0502040204020203" pitchFamily="34" charset="0"/>
                <a:ea typeface="DejaVu Sans"/>
                <a:cs typeface="Segoe UI Light" panose="020B0502040204020203" pitchFamily="34" charset="0"/>
              </a:rPr>
              <a:t>Plusieurs applications de type et langages différentes veulent interroger un même serveur.</a:t>
            </a:r>
          </a:p>
          <a:p>
            <a:pPr marL="0" marR="0" lvl="0" indent="0" algn="just" defTabSz="914400" rtl="0" eaLnBrk="1" fontAlgn="auto" latinLnBrk="0" hangingPunct="1">
              <a:lnSpc>
                <a:spcPct val="100000"/>
              </a:lnSpc>
              <a:spcBef>
                <a:spcPts val="1200"/>
              </a:spcBef>
              <a:spcAft>
                <a:spcPts val="300"/>
              </a:spcAft>
              <a:buClrTx/>
              <a:buSzTx/>
              <a:buFontTx/>
              <a:buNone/>
              <a:tabLst/>
              <a:defRPr/>
            </a:pPr>
            <a:r>
              <a:rPr kumimoji="0" lang="fr-FR" sz="1200" b="0" i="0" u="none" strike="noStrike" kern="1200" cap="none" spc="-1" normalizeH="0" baseline="0" noProof="0" dirty="0">
                <a:ln>
                  <a:noFill/>
                </a:ln>
                <a:solidFill>
                  <a:srgbClr val="00899C"/>
                </a:solidFill>
                <a:effectLst/>
                <a:uLnTx/>
                <a:uFillTx/>
                <a:latin typeface="Segoe UI Light" panose="020B0502040204020203" pitchFamily="34" charset="0"/>
                <a:ea typeface="DejaVu Sans"/>
                <a:cs typeface="Segoe UI Light" panose="020B0502040204020203" pitchFamily="34" charset="0"/>
              </a:rPr>
              <a:t>Exemple : une application mobile, une application Web en </a:t>
            </a:r>
            <a:r>
              <a:rPr kumimoji="0" lang="fr-FR" sz="1200" b="0" i="0" u="none" strike="noStrike" kern="1200" cap="none" spc="-1" normalizeH="0" baseline="0" noProof="0" dirty="0" err="1">
                <a:ln>
                  <a:noFill/>
                </a:ln>
                <a:solidFill>
                  <a:srgbClr val="00899C"/>
                </a:solidFill>
                <a:effectLst/>
                <a:uLnTx/>
                <a:uFillTx/>
                <a:latin typeface="Segoe UI Light" panose="020B0502040204020203" pitchFamily="34" charset="0"/>
                <a:ea typeface="DejaVu Sans"/>
                <a:cs typeface="Segoe UI Light" panose="020B0502040204020203" pitchFamily="34" charset="0"/>
              </a:rPr>
              <a:t>Angular</a:t>
            </a:r>
            <a:r>
              <a:rPr kumimoji="0" lang="fr-FR" sz="1200" b="0" i="0" u="none" strike="noStrike" kern="1200" cap="none" spc="-1" normalizeH="0" baseline="0" noProof="0" dirty="0">
                <a:ln>
                  <a:noFill/>
                </a:ln>
                <a:solidFill>
                  <a:srgbClr val="00899C"/>
                </a:solidFill>
                <a:effectLst/>
                <a:uLnTx/>
                <a:uFillTx/>
                <a:latin typeface="Segoe UI Light" panose="020B0502040204020203" pitchFamily="34" charset="0"/>
                <a:ea typeface="DejaVu Sans"/>
                <a:cs typeface="Segoe UI Light" panose="020B0502040204020203" pitchFamily="34" charset="0"/>
              </a:rPr>
              <a:t>, …</a:t>
            </a:r>
          </a:p>
          <a:p>
            <a:pPr marL="0" marR="0" lvl="0" indent="0" algn="just" defTabSz="914400" rtl="0" eaLnBrk="1" fontAlgn="auto" latinLnBrk="0" hangingPunct="1">
              <a:lnSpc>
                <a:spcPct val="100000"/>
              </a:lnSpc>
              <a:spcBef>
                <a:spcPts val="1200"/>
              </a:spcBef>
              <a:spcAft>
                <a:spcPts val="300"/>
              </a:spcAft>
              <a:buClrTx/>
              <a:buSzTx/>
              <a:buFontTx/>
              <a:buNone/>
              <a:tabLst/>
              <a:defRPr/>
            </a:pPr>
            <a:r>
              <a:rPr kumimoji="0" lang="fr-FR" sz="1200" b="0" i="0" u="none" strike="noStrike" kern="1200" cap="none" spc="-1" normalizeH="0" baseline="0" noProof="0" dirty="0">
                <a:ln>
                  <a:noFill/>
                </a:ln>
                <a:solidFill>
                  <a:srgbClr val="00899C"/>
                </a:solidFill>
                <a:effectLst/>
                <a:uLnTx/>
                <a:uFillTx/>
                <a:latin typeface="Segoe UI Light" panose="020B0502040204020203" pitchFamily="34" charset="0"/>
                <a:ea typeface="DejaVu Sans"/>
                <a:cs typeface="Segoe UI Light" panose="020B0502040204020203" pitchFamily="34" charset="0"/>
              </a:rPr>
              <a:t>Pour permettre de manipuler le même serveur, il faut donner l’accès à la ressource.</a:t>
            </a:r>
          </a:p>
          <a:p>
            <a:pPr marL="0" marR="0" lvl="0" indent="0" algn="just" defTabSz="914400" rtl="0" eaLnBrk="1" fontAlgn="auto" latinLnBrk="0" hangingPunct="1">
              <a:lnSpc>
                <a:spcPct val="100000"/>
              </a:lnSpc>
              <a:spcBef>
                <a:spcPts val="1200"/>
              </a:spcBef>
              <a:spcAft>
                <a:spcPts val="300"/>
              </a:spcAft>
              <a:buClrTx/>
              <a:buSzTx/>
              <a:buFontTx/>
              <a:buNone/>
              <a:tabLst/>
              <a:defRPr/>
            </a:pPr>
            <a:r>
              <a:rPr kumimoji="0" lang="fr-FR" sz="1200" b="0" i="0" u="none" strike="noStrike" kern="1200" cap="none" spc="-1" normalizeH="0" baseline="0" noProof="0" dirty="0">
                <a:ln>
                  <a:noFill/>
                </a:ln>
                <a:solidFill>
                  <a:srgbClr val="00899C"/>
                </a:solidFill>
                <a:effectLst/>
                <a:uLnTx/>
                <a:uFillTx/>
                <a:latin typeface="Segoe UI Light" panose="020B0502040204020203" pitchFamily="34" charset="0"/>
                <a:ea typeface="DejaVu Sans"/>
                <a:cs typeface="Segoe UI Light" panose="020B0502040204020203" pitchFamily="34" charset="0"/>
              </a:rPr>
              <a:t>La tendance actuelle consiste à exposer une API REST qui permet de lire, créer, modifier et supprimer des ressources, en s’appuyant sur le protocole HTTP et le format JSON.</a:t>
            </a:r>
          </a:p>
          <a:p>
            <a:pPr marL="0" marR="0" lvl="0" indent="0" algn="just" defTabSz="914400" rtl="0" eaLnBrk="1" fontAlgn="auto" latinLnBrk="0" hangingPunct="1">
              <a:lnSpc>
                <a:spcPct val="100000"/>
              </a:lnSpc>
              <a:spcBef>
                <a:spcPts val="1200"/>
              </a:spcBef>
              <a:spcAft>
                <a:spcPts val="300"/>
              </a:spcAft>
              <a:buClrTx/>
              <a:buSzTx/>
              <a:buFontTx/>
              <a:buNone/>
              <a:tabLst/>
              <a:defRPr/>
            </a:pPr>
            <a:endParaRPr kumimoji="0" lang="fr-FR" sz="1200" b="0" i="0" u="none" strike="noStrike" kern="1200" cap="none" spc="-1" normalizeH="0" baseline="0" noProof="0" dirty="0">
              <a:ln>
                <a:noFill/>
              </a:ln>
              <a:solidFill>
                <a:srgbClr val="00899C"/>
              </a:solidFill>
              <a:effectLst/>
              <a:uLnTx/>
              <a:uFillTx/>
              <a:latin typeface="Segoe UI Light" panose="020B0502040204020203" pitchFamily="34" charset="0"/>
              <a:ea typeface="DejaVu Sans"/>
              <a:cs typeface="Segoe UI Light" panose="020B0502040204020203" pitchFamily="34" charset="0"/>
            </a:endParaRPr>
          </a:p>
          <a:p>
            <a:r>
              <a:rPr lang="fr-FR" sz="1200" dirty="0"/>
              <a:t>API REST est un service</a:t>
            </a:r>
          </a:p>
          <a:p>
            <a:r>
              <a:rPr lang="fr-FR" sz="1200" dirty="0"/>
              <a:t>Application Web va interagir par le protocole HTTP</a:t>
            </a:r>
          </a:p>
          <a:p>
            <a:r>
              <a:rPr lang="fr-FR" sz="1200" dirty="0"/>
              <a:t>À un serveur d’application associé à une base de données</a:t>
            </a:r>
          </a:p>
          <a:p>
            <a:r>
              <a:rPr lang="fr-FR" sz="1200" dirty="0"/>
              <a:t>Le serveur d’application va exposer une API REST</a:t>
            </a:r>
          </a:p>
          <a:p>
            <a:pPr marL="0" marR="0" lvl="0" indent="0" defTabSz="914400" rtl="0" eaLnBrk="1" fontAlgn="auto" latinLnBrk="0" hangingPunct="1">
              <a:lnSpc>
                <a:spcPct val="115000"/>
              </a:lnSpc>
              <a:spcBef>
                <a:spcPts val="499"/>
              </a:spcBef>
              <a:spcAft>
                <a:spcPts val="1001"/>
              </a:spcAft>
              <a:buClrTx/>
              <a:buSzTx/>
              <a:buFontTx/>
              <a:buNone/>
              <a:tabLst/>
              <a:defRPr/>
            </a:pPr>
            <a:r>
              <a:rPr kumimoji="0" lang="fr-FR" sz="1200" b="0" i="0" u="none" strike="noStrike" kern="1200" cap="none" spc="-1" normalizeH="0" baseline="0" noProof="0" dirty="0">
                <a:ln>
                  <a:noFill/>
                </a:ln>
                <a:solidFill>
                  <a:srgbClr val="343642"/>
                </a:solidFill>
                <a:effectLst/>
                <a:uLnTx/>
                <a:uFillTx/>
                <a:latin typeface="Segoe UI"/>
                <a:ea typeface="+mn-ea"/>
                <a:cs typeface="+mn-cs"/>
              </a:rPr>
              <a:t>Une API REST permet donc de disposer d’un ensemble de méthodes pour manipuler des ressources, quel que soit la technologie utilisée côté client et côté serveur</a:t>
            </a:r>
          </a:p>
          <a:p>
            <a:pPr marL="0" marR="0" lvl="0" indent="0" defTabSz="914400" rtl="0" eaLnBrk="1" fontAlgn="auto" latinLnBrk="0" hangingPunct="1">
              <a:lnSpc>
                <a:spcPct val="115000"/>
              </a:lnSpc>
              <a:spcBef>
                <a:spcPts val="499"/>
              </a:spcBef>
              <a:spcAft>
                <a:spcPts val="1001"/>
              </a:spcAft>
              <a:buClrTx/>
              <a:buSzTx/>
              <a:buFontTx/>
              <a:buNone/>
              <a:tabLst/>
              <a:defRPr/>
            </a:pPr>
            <a:endParaRPr lang="fr-FR" sz="1200" spc="-1" dirty="0">
              <a:solidFill>
                <a:srgbClr val="343642"/>
              </a:solidFill>
              <a:latin typeface="Segoe UI"/>
              <a:ea typeface="+mn-ea"/>
              <a:cs typeface="+mn-cs"/>
            </a:endParaRPr>
          </a:p>
          <a:p>
            <a:pPr marL="0" marR="0" lvl="0" indent="0" defTabSz="914400" rtl="0" eaLnBrk="1" fontAlgn="auto" latinLnBrk="0" hangingPunct="1">
              <a:lnSpc>
                <a:spcPct val="115000"/>
              </a:lnSpc>
              <a:spcBef>
                <a:spcPts val="499"/>
              </a:spcBef>
              <a:spcAft>
                <a:spcPts val="1001"/>
              </a:spcAft>
              <a:buClrTx/>
              <a:buSzTx/>
              <a:buFontTx/>
              <a:buNone/>
              <a:tabLst/>
              <a:defRPr/>
            </a:pPr>
            <a:r>
              <a:rPr kumimoji="0" lang="fr-FR" sz="1200" b="0" i="0" u="none" strike="noStrike" kern="1200" cap="none" spc="-1" normalizeH="0" baseline="0" noProof="0" dirty="0">
                <a:ln>
                  <a:noFill/>
                </a:ln>
                <a:solidFill>
                  <a:srgbClr val="343642"/>
                </a:solidFill>
                <a:effectLst/>
                <a:uLnTx/>
                <a:uFillTx/>
                <a:latin typeface="Segoe UI"/>
                <a:ea typeface="+mn-ea"/>
                <a:cs typeface="+mn-cs"/>
              </a:rPr>
              <a:t>Cette approche se standardise et se répand : la majorité des services sont aujourd’hui exposés de cette manière, </a:t>
            </a:r>
          </a:p>
          <a:p>
            <a:pPr marL="0" marR="0" lvl="0" indent="0" defTabSz="914400" rtl="0" eaLnBrk="1" fontAlgn="auto" latinLnBrk="0" hangingPunct="1">
              <a:lnSpc>
                <a:spcPct val="115000"/>
              </a:lnSpc>
              <a:spcBef>
                <a:spcPts val="499"/>
              </a:spcBef>
              <a:spcAft>
                <a:spcPts val="1001"/>
              </a:spcAft>
              <a:buClrTx/>
              <a:buSzTx/>
              <a:buFontTx/>
              <a:buNone/>
              <a:tabLst/>
              <a:defRPr/>
            </a:pPr>
            <a:r>
              <a:rPr kumimoji="0" lang="fr-FR" sz="1200" b="0" i="0" u="none" strike="noStrike" kern="1200" cap="none" spc="-1" normalizeH="0" baseline="0" noProof="0" dirty="0">
                <a:ln>
                  <a:noFill/>
                </a:ln>
                <a:solidFill>
                  <a:srgbClr val="343642"/>
                </a:solidFill>
                <a:effectLst/>
                <a:uLnTx/>
                <a:uFillTx/>
                <a:latin typeface="Segoe UI"/>
                <a:ea typeface="+mn-ea"/>
                <a:cs typeface="+mn-cs"/>
              </a:rPr>
              <a:t>même les administrations commencent à publier leurs données à travers des API REST</a:t>
            </a:r>
          </a:p>
          <a:p>
            <a:pPr marL="0" marR="0" lvl="0" indent="0" defTabSz="914400" rtl="0" eaLnBrk="1" fontAlgn="auto" latinLnBrk="0" hangingPunct="1">
              <a:lnSpc>
                <a:spcPct val="115000"/>
              </a:lnSpc>
              <a:spcBef>
                <a:spcPts val="499"/>
              </a:spcBef>
              <a:spcAft>
                <a:spcPts val="1001"/>
              </a:spcAft>
              <a:buClrTx/>
              <a:buSzTx/>
              <a:buFontTx/>
              <a:buNone/>
              <a:tabLst/>
              <a:defRPr/>
            </a:pPr>
            <a:endParaRPr kumimoji="0" lang="fr-FR" sz="1200" b="0" i="0" u="none" strike="noStrike" kern="1200" cap="none" spc="-1" normalizeH="0" baseline="0" noProof="0" dirty="0">
              <a:ln>
                <a:noFill/>
              </a:ln>
              <a:solidFill>
                <a:srgbClr val="343642"/>
              </a:solidFill>
              <a:effectLst/>
              <a:uLnTx/>
              <a:uFillTx/>
              <a:latin typeface="Segoe UI"/>
              <a:ea typeface="+mn-ea"/>
              <a:cs typeface="+mn-cs"/>
            </a:endParaRPr>
          </a:p>
          <a:p>
            <a:r>
              <a:rPr lang="fr-FR" sz="1200" dirty="0"/>
              <a:t>Une API REST est </a:t>
            </a:r>
            <a:r>
              <a:rPr lang="fr-FR" sz="1200" dirty="0" err="1"/>
              <a:t>stateless</a:t>
            </a:r>
            <a:endParaRPr lang="fr-FR" sz="1200" dirty="0"/>
          </a:p>
          <a:p>
            <a:r>
              <a:rPr lang="fr-FR" sz="1200" dirty="0">
                <a:sym typeface="Wingdings" panose="05000000000000000000" pitchFamily="2" charset="2"/>
              </a:rPr>
              <a:t></a:t>
            </a:r>
            <a:r>
              <a:rPr lang="fr-FR" sz="1200" dirty="0"/>
              <a:t> L’appel (l’exécution d’une méthode) ne doit pas dépendre de l’appel d’une méthode précédente</a:t>
            </a:r>
          </a:p>
          <a:p>
            <a:endParaRPr lang="fr-FR" sz="1200" dirty="0"/>
          </a:p>
          <a:p>
            <a:pPr algn="just">
              <a:spcBef>
                <a:spcPts val="1200"/>
              </a:spcBef>
              <a:spcAft>
                <a:spcPts val="300"/>
              </a:spcAft>
            </a:pPr>
            <a:r>
              <a:rPr lang="fr-FR" sz="1200" dirty="0">
                <a:effectLst/>
                <a:latin typeface="Century Gothic" panose="020B0502020202020204" pitchFamily="34" charset="0"/>
                <a:ea typeface="Andale Sans UI"/>
                <a:cs typeface="Tahoma" panose="020B0604030504040204" pitchFamily="34" charset="0"/>
              </a:rPr>
              <a:t>Dans l’architecture d’un projet Java, les API REST s’appuient sur la couche métier (BLL) et la couche d’accès aux données (DAL) pour transmettre des informations depuis une base de données</a:t>
            </a:r>
          </a:p>
          <a:p>
            <a:pPr algn="just">
              <a:spcBef>
                <a:spcPts val="1200"/>
              </a:spcBef>
              <a:spcAft>
                <a:spcPts val="300"/>
              </a:spcAft>
            </a:pPr>
            <a:r>
              <a:rPr lang="fr-FR" sz="1200" dirty="0">
                <a:effectLst/>
                <a:latin typeface="Century Gothic" panose="020B0502020202020204" pitchFamily="34" charset="0"/>
                <a:ea typeface="Andale Sans UI"/>
                <a:cs typeface="Tahoma" panose="020B0604030504040204" pitchFamily="34" charset="0"/>
              </a:rPr>
              <a:t>La couche BLL, permettra de vérifier et sécuriser les données provenant de l’API REST</a:t>
            </a:r>
          </a:p>
          <a:p>
            <a:pPr algn="just">
              <a:spcBef>
                <a:spcPts val="1200"/>
              </a:spcBef>
              <a:spcAft>
                <a:spcPts val="300"/>
              </a:spcAft>
            </a:pPr>
            <a:endParaRPr lang="fr-FR" sz="1200" dirty="0">
              <a:effectLst/>
              <a:latin typeface="Century Gothic" panose="020B0502020202020204" pitchFamily="34" charset="0"/>
              <a:ea typeface="Andale Sans UI"/>
              <a:cs typeface="Tahoma" panose="020B0604030504040204" pitchFamily="34" charset="0"/>
            </a:endParaRPr>
          </a:p>
        </p:txBody>
      </p:sp>
    </p:spTree>
    <p:extLst>
      <p:ext uri="{BB962C8B-B14F-4D97-AF65-F5344CB8AC3E}">
        <p14:creationId xmlns:p14="http://schemas.microsoft.com/office/powerpoint/2010/main" val="3077614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ce module, nous allons nous concentrer sur la création d’API pour des Web Service REST.</a:t>
            </a:r>
          </a:p>
          <a:p>
            <a:r>
              <a:rPr lang="fr-FR" dirty="0"/>
              <a:t>Il s’agit pour Spring de </a:t>
            </a:r>
            <a:r>
              <a:rPr lang="fr-FR" dirty="0" err="1"/>
              <a:t>RestController</a:t>
            </a:r>
            <a:r>
              <a:rPr lang="fr-FR" dirty="0"/>
              <a:t> </a:t>
            </a:r>
            <a:r>
              <a:rPr lang="fr-FR"/>
              <a:t>par défaut</a:t>
            </a:r>
            <a:endParaRPr lang="fr-FR" dirty="0"/>
          </a:p>
          <a:p>
            <a:r>
              <a:rPr lang="fr-FR" dirty="0"/>
              <a:t>Nous définirons et utiliserons POSTMAN comme Client HTTP.</a:t>
            </a:r>
          </a:p>
        </p:txBody>
      </p:sp>
    </p:spTree>
    <p:extLst>
      <p:ext uri="{BB962C8B-B14F-4D97-AF65-F5344CB8AC3E}">
        <p14:creationId xmlns:p14="http://schemas.microsoft.com/office/powerpoint/2010/main" val="3856394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313075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Installation de Postman</a:t>
            </a:r>
          </a:p>
          <a:p>
            <a:r>
              <a:rPr lang="fr-FR" dirty="0"/>
              <a:t>Et première appel d’API</a:t>
            </a:r>
          </a:p>
        </p:txBody>
      </p:sp>
    </p:spTree>
    <p:extLst>
      <p:ext uri="{BB962C8B-B14F-4D97-AF65-F5344CB8AC3E}">
        <p14:creationId xmlns:p14="http://schemas.microsoft.com/office/powerpoint/2010/main" val="1140268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15000"/>
              </a:lnSpc>
              <a:spcBef>
                <a:spcPts val="499"/>
              </a:spcBef>
              <a:spcAft>
                <a:spcPts val="1001"/>
              </a:spcAft>
              <a:buClrTx/>
              <a:buSzTx/>
              <a:buFont typeface="Arial" panose="020B0604020202020204" pitchFamily="34" charset="0"/>
              <a:buChar char="•"/>
              <a:tabLst/>
              <a:defRPr/>
            </a:pPr>
            <a:r>
              <a:rPr lang="fr-FR" kern="150" dirty="0">
                <a:solidFill>
                  <a:srgbClr val="011F39"/>
                </a:solidFill>
                <a:effectLst/>
                <a:latin typeface="Segoe UI" panose="020B0502040204020203" pitchFamily="34" charset="0"/>
                <a:ea typeface="Andale Sans UI"/>
                <a:cs typeface="Segoe UI" panose="020B0502040204020203" pitchFamily="34" charset="0"/>
              </a:rPr>
              <a:t>Utilise au maximum les avantages du protocoles http (différents types de méthodes GET,POST,DELETE …)</a:t>
            </a:r>
            <a:endParaRPr lang="fr-FR" dirty="0">
              <a:solidFill>
                <a:srgbClr val="011F39"/>
              </a:solidFill>
              <a:latin typeface="Segoe UI" panose="020B0502040204020203" pitchFamily="34" charset="0"/>
              <a:cs typeface="Segoe UI" panose="020B0502040204020203" pitchFamily="34" charset="0"/>
            </a:endParaRPr>
          </a:p>
          <a:p>
            <a:pPr marL="742950" lvl="1" indent="-285750" algn="just">
              <a:spcBef>
                <a:spcPts val="600"/>
              </a:spcBef>
              <a:spcAft>
                <a:spcPts val="200"/>
              </a:spcAft>
              <a:buFont typeface="Courier New" panose="02070309020205020404" pitchFamily="49" charset="0"/>
              <a:buChar char="o"/>
            </a:pPr>
            <a:r>
              <a:rPr lang="fr-FR" sz="1100" kern="150" dirty="0">
                <a:effectLst/>
                <a:latin typeface="Century Gothic" panose="020B0502020202020204" pitchFamily="34" charset="0"/>
                <a:ea typeface="Andale Sans UI"/>
                <a:cs typeface="Tahoma" panose="020B0604030504040204" pitchFamily="34" charset="0"/>
              </a:rPr>
              <a:t>Associe a une adresse http une ressource</a:t>
            </a:r>
          </a:p>
          <a:p>
            <a:pPr marL="742950" lvl="1" indent="-285750" algn="just">
              <a:spcBef>
                <a:spcPts val="600"/>
              </a:spcBef>
              <a:spcAft>
                <a:spcPts val="200"/>
              </a:spcAft>
              <a:buFont typeface="Courier New" panose="02070309020205020404" pitchFamily="49" charset="0"/>
              <a:buChar char="o"/>
            </a:pPr>
            <a:r>
              <a:rPr lang="fr-FR" sz="1100" kern="150" dirty="0">
                <a:effectLst/>
                <a:latin typeface="Century Gothic" panose="020B0502020202020204" pitchFamily="34" charset="0"/>
                <a:ea typeface="Andale Sans UI"/>
                <a:cs typeface="Tahoma" panose="020B0604030504040204" pitchFamily="34" charset="0"/>
              </a:rPr>
              <a:t>GET /</a:t>
            </a:r>
            <a:r>
              <a:rPr lang="fr-FR" sz="1100" kern="150" dirty="0" err="1">
                <a:effectLst/>
                <a:latin typeface="Century Gothic" panose="020B0502020202020204" pitchFamily="34" charset="0"/>
                <a:ea typeface="Andale Sans UI"/>
                <a:cs typeface="Tahoma" panose="020B0604030504040204" pitchFamily="34" charset="0"/>
              </a:rPr>
              <a:t>users</a:t>
            </a:r>
            <a:r>
              <a:rPr lang="fr-FR" sz="1100" kern="150" dirty="0">
                <a:effectLst/>
                <a:latin typeface="Century Gothic" panose="020B0502020202020204" pitchFamily="34" charset="0"/>
                <a:ea typeface="Andale Sans UI"/>
                <a:cs typeface="Tahoma" panose="020B0604030504040204" pitchFamily="34" charset="0"/>
              </a:rPr>
              <a:t> pour renvoyer tous les utilisateurs</a:t>
            </a:r>
          </a:p>
          <a:p>
            <a:pPr marL="742950" lvl="1" indent="-285750" algn="just">
              <a:spcBef>
                <a:spcPts val="600"/>
              </a:spcBef>
              <a:spcAft>
                <a:spcPts val="200"/>
              </a:spcAft>
              <a:buFont typeface="Courier New" panose="02070309020205020404" pitchFamily="49" charset="0"/>
              <a:buChar char="o"/>
            </a:pPr>
            <a:r>
              <a:rPr lang="fr-FR" sz="1100" kern="150" dirty="0">
                <a:effectLst/>
                <a:latin typeface="Century Gothic" panose="020B0502020202020204" pitchFamily="34" charset="0"/>
                <a:ea typeface="Andale Sans UI"/>
                <a:cs typeface="Tahoma" panose="020B0604030504040204" pitchFamily="34" charset="0"/>
              </a:rPr>
              <a:t>GET /</a:t>
            </a:r>
            <a:r>
              <a:rPr lang="fr-FR" sz="1100" kern="150" dirty="0" err="1">
                <a:effectLst/>
                <a:latin typeface="Century Gothic" panose="020B0502020202020204" pitchFamily="34" charset="0"/>
                <a:ea typeface="Andale Sans UI"/>
                <a:cs typeface="Tahoma" panose="020B0604030504040204" pitchFamily="34" charset="0"/>
              </a:rPr>
              <a:t>users</a:t>
            </a:r>
            <a:r>
              <a:rPr lang="fr-FR" sz="1100" kern="150" dirty="0">
                <a:effectLst/>
                <a:latin typeface="Century Gothic" panose="020B0502020202020204" pitchFamily="34" charset="0"/>
                <a:ea typeface="Andale Sans UI"/>
                <a:cs typeface="Tahoma" panose="020B0604030504040204" pitchFamily="34" charset="0"/>
              </a:rPr>
              <a:t>/1 </a:t>
            </a:r>
            <a:r>
              <a:rPr lang="fr-FR" sz="1100" kern="150" dirty="0" err="1">
                <a:effectLst/>
                <a:latin typeface="Century Gothic" panose="020B0502020202020204" pitchFamily="34" charset="0"/>
                <a:ea typeface="Andale Sans UI"/>
                <a:cs typeface="Tahoma" panose="020B0604030504040204" pitchFamily="34" charset="0"/>
              </a:rPr>
              <a:t>récuperé</a:t>
            </a:r>
            <a:r>
              <a:rPr lang="fr-FR" sz="1100" kern="150" dirty="0">
                <a:effectLst/>
                <a:latin typeface="Century Gothic" panose="020B0502020202020204" pitchFamily="34" charset="0"/>
                <a:ea typeface="Andale Sans UI"/>
                <a:cs typeface="Tahoma" panose="020B0604030504040204" pitchFamily="34" charset="0"/>
              </a:rPr>
              <a:t> le premier utilisateur</a:t>
            </a:r>
          </a:p>
          <a:p>
            <a:pPr marL="742950" lvl="1" indent="-285750" algn="just">
              <a:spcBef>
                <a:spcPts val="600"/>
              </a:spcBef>
              <a:spcAft>
                <a:spcPts val="200"/>
              </a:spcAft>
              <a:buFont typeface="Courier New" panose="02070309020205020404" pitchFamily="49" charset="0"/>
              <a:buChar char="o"/>
            </a:pPr>
            <a:r>
              <a:rPr lang="fr-FR" sz="1100" kern="150" dirty="0">
                <a:effectLst/>
                <a:latin typeface="Century Gothic" panose="020B0502020202020204" pitchFamily="34" charset="0"/>
                <a:ea typeface="Andale Sans UI"/>
                <a:cs typeface="Tahoma" panose="020B0604030504040204" pitchFamily="34" charset="0"/>
              </a:rPr>
              <a:t>POST /</a:t>
            </a:r>
            <a:r>
              <a:rPr lang="fr-FR" sz="1100" kern="150" dirty="0" err="1">
                <a:effectLst/>
                <a:latin typeface="Century Gothic" panose="020B0502020202020204" pitchFamily="34" charset="0"/>
                <a:ea typeface="Andale Sans UI"/>
                <a:cs typeface="Tahoma" panose="020B0604030504040204" pitchFamily="34" charset="0"/>
              </a:rPr>
              <a:t>users</a:t>
            </a:r>
            <a:r>
              <a:rPr lang="fr-FR" sz="1100" kern="150" dirty="0">
                <a:effectLst/>
                <a:latin typeface="Century Gothic" panose="020B0502020202020204" pitchFamily="34" charset="0"/>
                <a:ea typeface="Andale Sans UI"/>
                <a:cs typeface="Tahoma" panose="020B0604030504040204" pitchFamily="34" charset="0"/>
              </a:rPr>
              <a:t> envoyer un user pour l’enregistre sur le serveur</a:t>
            </a:r>
          </a:p>
          <a:p>
            <a:pPr marL="742950" lvl="1" indent="-285750" algn="just">
              <a:spcBef>
                <a:spcPts val="600"/>
              </a:spcBef>
              <a:spcAft>
                <a:spcPts val="200"/>
              </a:spcAft>
              <a:buFont typeface="Courier New" panose="02070309020205020404" pitchFamily="49" charset="0"/>
              <a:buChar char="o"/>
            </a:pPr>
            <a:r>
              <a:rPr lang="fr-FR" sz="1100" kern="150" dirty="0">
                <a:effectLst/>
                <a:latin typeface="Century Gothic" panose="020B0502020202020204" pitchFamily="34" charset="0"/>
                <a:ea typeface="Andale Sans UI"/>
                <a:cs typeface="Tahoma" panose="020B0604030504040204" pitchFamily="34" charset="0"/>
              </a:rPr>
              <a:t>DELETE /</a:t>
            </a:r>
            <a:r>
              <a:rPr lang="fr-FR" sz="1100" kern="150" dirty="0" err="1">
                <a:effectLst/>
                <a:latin typeface="Century Gothic" panose="020B0502020202020204" pitchFamily="34" charset="0"/>
                <a:ea typeface="Andale Sans UI"/>
                <a:cs typeface="Tahoma" panose="020B0604030504040204" pitchFamily="34" charset="0"/>
              </a:rPr>
              <a:t>users</a:t>
            </a:r>
            <a:r>
              <a:rPr lang="fr-FR" sz="1100" kern="150" dirty="0">
                <a:effectLst/>
                <a:latin typeface="Century Gothic" panose="020B0502020202020204" pitchFamily="34" charset="0"/>
                <a:ea typeface="Andale Sans UI"/>
                <a:cs typeface="Tahoma" panose="020B0604030504040204" pitchFamily="34" charset="0"/>
              </a:rPr>
              <a:t>/1 supprimer un utilisateur</a:t>
            </a:r>
          </a:p>
          <a:p>
            <a:pPr marL="742950" lvl="1" indent="-285750" algn="just">
              <a:spcBef>
                <a:spcPts val="600"/>
              </a:spcBef>
              <a:spcAft>
                <a:spcPts val="200"/>
              </a:spcAft>
              <a:buFont typeface="Courier New" panose="02070309020205020404" pitchFamily="49" charset="0"/>
              <a:buChar char="o"/>
            </a:pPr>
            <a:r>
              <a:rPr lang="fr-FR" sz="1100" kern="150" dirty="0">
                <a:effectLst/>
                <a:latin typeface="Century Gothic" panose="020B0502020202020204" pitchFamily="34" charset="0"/>
                <a:ea typeface="Andale Sans UI"/>
                <a:cs typeface="Tahoma" panose="020B0604030504040204" pitchFamily="34" charset="0"/>
              </a:rPr>
              <a:t>PUT /</a:t>
            </a:r>
            <a:r>
              <a:rPr lang="fr-FR" sz="1100" kern="150" dirty="0" err="1">
                <a:effectLst/>
                <a:latin typeface="Century Gothic" panose="020B0502020202020204" pitchFamily="34" charset="0"/>
                <a:ea typeface="Andale Sans UI"/>
                <a:cs typeface="Tahoma" panose="020B0604030504040204" pitchFamily="34" charset="0"/>
              </a:rPr>
              <a:t>users</a:t>
            </a:r>
            <a:r>
              <a:rPr lang="fr-FR" sz="1100" kern="150" dirty="0">
                <a:effectLst/>
                <a:latin typeface="Century Gothic" panose="020B0502020202020204" pitchFamily="34" charset="0"/>
                <a:ea typeface="Andale Sans UI"/>
                <a:cs typeface="Tahoma" panose="020B0604030504040204" pitchFamily="34" charset="0"/>
              </a:rPr>
              <a:t>/1 modifier l’utilisateur 1</a:t>
            </a:r>
          </a:p>
          <a:p>
            <a:pPr marL="342900" lvl="0" indent="-342900" algn="just">
              <a:spcBef>
                <a:spcPts val="600"/>
              </a:spcBef>
              <a:spcAft>
                <a:spcPts val="200"/>
              </a:spcAft>
              <a:buFont typeface="Symbol" panose="05050102010706020507" pitchFamily="18" charset="2"/>
              <a:buChar char=""/>
            </a:pPr>
            <a:r>
              <a:rPr lang="fr-FR" sz="1100" kern="150" dirty="0">
                <a:effectLst/>
                <a:latin typeface="Century Gothic" panose="020B0502020202020204" pitchFamily="34" charset="0"/>
                <a:ea typeface="Andale Sans UI"/>
                <a:cs typeface="Tahoma" panose="020B0604030504040204" pitchFamily="34" charset="0"/>
              </a:rPr>
              <a:t>La ressource pourra être renvoyer sous différents format (String, </a:t>
            </a:r>
            <a:r>
              <a:rPr lang="fr-FR" sz="1100" kern="150" dirty="0" err="1">
                <a:effectLst/>
                <a:latin typeface="Century Gothic" panose="020B0502020202020204" pitchFamily="34" charset="0"/>
                <a:ea typeface="Andale Sans UI"/>
                <a:cs typeface="Tahoma" panose="020B0604030504040204" pitchFamily="34" charset="0"/>
              </a:rPr>
              <a:t>int</a:t>
            </a:r>
            <a:r>
              <a:rPr lang="fr-FR" sz="1100" kern="150" dirty="0">
                <a:effectLst/>
                <a:latin typeface="Century Gothic" panose="020B0502020202020204" pitchFamily="34" charset="0"/>
                <a:ea typeface="Andale Sans UI"/>
                <a:cs typeface="Tahoma" panose="020B0604030504040204" pitchFamily="34" charset="0"/>
              </a:rPr>
              <a:t>, …, JSON, XML, </a:t>
            </a:r>
            <a:r>
              <a:rPr lang="fr-FR" sz="1100" kern="150" dirty="0" err="1">
                <a:effectLst/>
                <a:latin typeface="Century Gothic" panose="020B0502020202020204" pitchFamily="34" charset="0"/>
                <a:ea typeface="Andale Sans UI"/>
                <a:cs typeface="Tahoma" panose="020B0604030504040204" pitchFamily="34" charset="0"/>
              </a:rPr>
              <a:t>etc</a:t>
            </a:r>
            <a:r>
              <a:rPr lang="fr-FR" sz="1100" kern="150" dirty="0">
                <a:effectLst/>
                <a:latin typeface="Century Gothic" panose="020B0502020202020204" pitchFamily="34" charset="0"/>
                <a:ea typeface="Andale Sans UI"/>
                <a:cs typeface="Tahoma" panose="020B0604030504040204" pitchFamily="34" charset="0"/>
              </a:rPr>
              <a:t>)</a:t>
            </a:r>
          </a:p>
          <a:p>
            <a:endParaRPr lang="fr-FR" dirty="0"/>
          </a:p>
        </p:txBody>
      </p:sp>
    </p:spTree>
    <p:extLst>
      <p:ext uri="{BB962C8B-B14F-4D97-AF65-F5344CB8AC3E}">
        <p14:creationId xmlns:p14="http://schemas.microsoft.com/office/powerpoint/2010/main" val="28811585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IDE">
    <p:bg>
      <p:bgPr>
        <a:solidFill>
          <a:schemeClr val="bg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577642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COUV SLIDE">
    <p:bg>
      <p:bgPr>
        <a:solidFill>
          <a:srgbClr val="222933"/>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524000" y="1689099"/>
            <a:ext cx="9144000" cy="2387600"/>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dirty="0"/>
              <a:t>Titre du cours</a:t>
            </a:r>
          </a:p>
        </p:txBody>
      </p:sp>
      <p:sp>
        <p:nvSpPr>
          <p:cNvPr id="3" name="Sous-titre 2"/>
          <p:cNvSpPr>
            <a:spLocks noGrp="1"/>
          </p:cNvSpPr>
          <p:nvPr>
            <p:ph type="subTitle" idx="1" hasCustomPrompt="1"/>
          </p:nvPr>
        </p:nvSpPr>
        <p:spPr>
          <a:xfrm>
            <a:off x="1524000" y="4168774"/>
            <a:ext cx="9144000" cy="1655762"/>
          </a:xfrm>
        </p:spPr>
        <p:txBody>
          <a:bodyPr/>
          <a:lstStyle>
            <a:lvl1pPr marL="0" indent="0" algn="ctr">
              <a:buNone/>
              <a:defRPr sz="2400" b="1" baseline="0">
                <a:solidFill>
                  <a:srgbClr val="95B258"/>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Numéro du module - Titre du module</a:t>
            </a:r>
          </a:p>
        </p:txBody>
      </p:sp>
      <p:pic>
        <p:nvPicPr>
          <p:cNvPr id="9" name="Graphique 8">
            <a:extLst>
              <a:ext uri="{FF2B5EF4-FFF2-40B4-BE49-F238E27FC236}">
                <a16:creationId xmlns:a16="http://schemas.microsoft.com/office/drawing/2014/main" id="{E538FD0F-57FB-48AB-B25B-B9AEB2B093F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5657" y="5704514"/>
            <a:ext cx="831820" cy="831820"/>
          </a:xfrm>
          <a:prstGeom prst="rect">
            <a:avLst/>
          </a:prstGeom>
        </p:spPr>
      </p:pic>
    </p:spTree>
    <p:custDataLst>
      <p:tags r:id="rId1"/>
    </p:custDataLst>
    <p:extLst>
      <p:ext uri="{BB962C8B-B14F-4D97-AF65-F5344CB8AC3E}">
        <p14:creationId xmlns:p14="http://schemas.microsoft.com/office/powerpoint/2010/main" val="23311661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COUV SLIDE">
    <p:bg>
      <p:bgPr>
        <a:solidFill>
          <a:srgbClr val="3B518E"/>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524000" y="1689099"/>
            <a:ext cx="9144000" cy="2387600"/>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dirty="0"/>
              <a:t>Titre du cours</a:t>
            </a:r>
          </a:p>
        </p:txBody>
      </p:sp>
      <p:sp>
        <p:nvSpPr>
          <p:cNvPr id="3" name="Sous-titre 2"/>
          <p:cNvSpPr>
            <a:spLocks noGrp="1"/>
          </p:cNvSpPr>
          <p:nvPr>
            <p:ph type="subTitle" idx="1" hasCustomPrompt="1"/>
          </p:nvPr>
        </p:nvSpPr>
        <p:spPr>
          <a:xfrm>
            <a:off x="1524000" y="4168774"/>
            <a:ext cx="9144000" cy="1655762"/>
          </a:xfrm>
        </p:spPr>
        <p:txBody>
          <a:bodyPr/>
          <a:lstStyle>
            <a:lvl1pPr marL="0" indent="0" algn="ctr">
              <a:buNone/>
              <a:defRPr sz="2400" b="1" baseline="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Numéro du module - Titre du module</a:t>
            </a:r>
          </a:p>
        </p:txBody>
      </p:sp>
      <p:pic>
        <p:nvPicPr>
          <p:cNvPr id="9" name="Graphique 8">
            <a:extLst>
              <a:ext uri="{FF2B5EF4-FFF2-40B4-BE49-F238E27FC236}">
                <a16:creationId xmlns:a16="http://schemas.microsoft.com/office/drawing/2014/main" id="{E538FD0F-57FB-48AB-B25B-B9AEB2B093F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5657" y="5704514"/>
            <a:ext cx="831820" cy="831820"/>
          </a:xfrm>
          <a:prstGeom prst="rect">
            <a:avLst/>
          </a:prstGeom>
        </p:spPr>
      </p:pic>
    </p:spTree>
    <p:custDataLst>
      <p:tags r:id="rId1"/>
    </p:custDataLst>
    <p:extLst>
      <p:ext uri="{BB962C8B-B14F-4D97-AF65-F5344CB8AC3E}">
        <p14:creationId xmlns:p14="http://schemas.microsoft.com/office/powerpoint/2010/main" val="26426999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COUV SLIDE BLC">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524000" y="1689099"/>
            <a:ext cx="9144000" cy="2387600"/>
          </a:xfrm>
        </p:spPr>
        <p:txBody>
          <a:bodyPr anchor="b"/>
          <a:lstStyle>
            <a:lvl1pPr algn="ctr">
              <a:defRPr sz="6000">
                <a:solidFill>
                  <a:srgbClr val="222933"/>
                </a:solidFill>
                <a:latin typeface="Segoe UI Light" panose="020B0502040204020203" pitchFamily="34" charset="0"/>
                <a:cs typeface="Segoe UI Light" panose="020B0502040204020203" pitchFamily="34" charset="0"/>
              </a:defRPr>
            </a:lvl1pPr>
          </a:lstStyle>
          <a:p>
            <a:r>
              <a:rPr lang="fr-FR" dirty="0"/>
              <a:t>Titre du cours</a:t>
            </a:r>
          </a:p>
        </p:txBody>
      </p:sp>
      <p:sp>
        <p:nvSpPr>
          <p:cNvPr id="3" name="Sous-titre 2"/>
          <p:cNvSpPr>
            <a:spLocks noGrp="1"/>
          </p:cNvSpPr>
          <p:nvPr>
            <p:ph type="subTitle" idx="1" hasCustomPrompt="1"/>
          </p:nvPr>
        </p:nvSpPr>
        <p:spPr>
          <a:xfrm>
            <a:off x="1524000" y="4168774"/>
            <a:ext cx="9144000" cy="1655762"/>
          </a:xfrm>
        </p:spPr>
        <p:txBody>
          <a:bodyPr/>
          <a:lstStyle>
            <a:lvl1pPr marL="0" indent="0" algn="ctr">
              <a:buNone/>
              <a:defRPr sz="2400" b="1" baseline="0">
                <a:solidFill>
                  <a:srgbClr val="3B518E"/>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Numéro du module - Titre du module</a:t>
            </a:r>
          </a:p>
        </p:txBody>
      </p:sp>
      <p:pic>
        <p:nvPicPr>
          <p:cNvPr id="7" name="Graphique 6">
            <a:extLst>
              <a:ext uri="{FF2B5EF4-FFF2-40B4-BE49-F238E27FC236}">
                <a16:creationId xmlns:a16="http://schemas.microsoft.com/office/drawing/2014/main" id="{34905F83-6224-42D1-9773-417C7832021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5657" y="5824536"/>
            <a:ext cx="831821" cy="831821"/>
          </a:xfrm>
          <a:prstGeom prst="rect">
            <a:avLst/>
          </a:prstGeom>
        </p:spPr>
      </p:pic>
    </p:spTree>
    <p:custDataLst>
      <p:tags r:id="rId1"/>
    </p:custDataLst>
    <p:extLst>
      <p:ext uri="{BB962C8B-B14F-4D97-AF65-F5344CB8AC3E}">
        <p14:creationId xmlns:p14="http://schemas.microsoft.com/office/powerpoint/2010/main" val="33711130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58D67CB-3D42-459B-9239-7A5DBB57DD3D}"/>
              </a:ext>
            </a:extLst>
          </p:cNvPr>
          <p:cNvSpPr/>
          <p:nvPr userDrawn="1"/>
        </p:nvSpPr>
        <p:spPr>
          <a:xfrm>
            <a:off x="0" y="0"/>
            <a:ext cx="12192000" cy="6858000"/>
          </a:xfrm>
          <a:prstGeom prst="rect">
            <a:avLst/>
          </a:prstGeom>
          <a:solidFill>
            <a:srgbClr val="14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2" name="Graphique 11">
            <a:extLst>
              <a:ext uri="{FF2B5EF4-FFF2-40B4-BE49-F238E27FC236}">
                <a16:creationId xmlns:a16="http://schemas.microsoft.com/office/drawing/2014/main" id="{4CD37DFD-DBDA-4BDA-9060-2DA6AD4013A9}"/>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5" y="6124782"/>
            <a:ext cx="528776" cy="528776"/>
          </a:xfrm>
          <a:prstGeom prst="rect">
            <a:avLst/>
          </a:prstGeom>
        </p:spPr>
      </p:pic>
    </p:spTree>
    <p:custDataLst>
      <p:tags r:id="rId1"/>
    </p:custDataLst>
    <p:extLst>
      <p:ext uri="{BB962C8B-B14F-4D97-AF65-F5344CB8AC3E}">
        <p14:creationId xmlns:p14="http://schemas.microsoft.com/office/powerpoint/2010/main" val="17788317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PRESENTATION">
    <p:bg>
      <p:bgPr>
        <a:solidFill>
          <a:schemeClr val="bg1"/>
        </a:solidFill>
        <a:effectLst/>
      </p:bgPr>
    </p:bg>
    <p:spTree>
      <p:nvGrpSpPr>
        <p:cNvPr id="1" name=""/>
        <p:cNvGrpSpPr/>
        <p:nvPr/>
      </p:nvGrpSpPr>
      <p:grpSpPr>
        <a:xfrm>
          <a:off x="0" y="0"/>
          <a:ext cx="0" cy="0"/>
          <a:chOff x="0" y="0"/>
          <a:chExt cx="0" cy="0"/>
        </a:xfrm>
      </p:grpSpPr>
      <p:pic>
        <p:nvPicPr>
          <p:cNvPr id="12" name="Graphique 11">
            <a:extLst>
              <a:ext uri="{FF2B5EF4-FFF2-40B4-BE49-F238E27FC236}">
                <a16:creationId xmlns:a16="http://schemas.microsoft.com/office/drawing/2014/main" id="{394100EE-EC43-469D-8B81-86937495DBEF}"/>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Tree>
    <p:custDataLst>
      <p:tags r:id="rId1"/>
    </p:custDataLst>
    <p:extLst>
      <p:ext uri="{BB962C8B-B14F-4D97-AF65-F5344CB8AC3E}">
        <p14:creationId xmlns:p14="http://schemas.microsoft.com/office/powerpoint/2010/main" val="32330471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grpSp>
        <p:nvGrpSpPr>
          <p:cNvPr id="19" name="Groupe 18">
            <a:extLst>
              <a:ext uri="{FF2B5EF4-FFF2-40B4-BE49-F238E27FC236}">
                <a16:creationId xmlns:a16="http://schemas.microsoft.com/office/drawing/2014/main" id="{2FEC1E22-CB41-4D08-9AB7-FD5BE57DB84E}"/>
              </a:ext>
            </a:extLst>
          </p:cNvPr>
          <p:cNvGrpSpPr/>
          <p:nvPr userDrawn="1"/>
        </p:nvGrpSpPr>
        <p:grpSpPr>
          <a:xfrm>
            <a:off x="0" y="7022130"/>
            <a:ext cx="3013379" cy="324495"/>
            <a:chOff x="2411233" y="2460991"/>
            <a:chExt cx="7675165" cy="826498"/>
          </a:xfrm>
        </p:grpSpPr>
        <p:sp>
          <p:nvSpPr>
            <p:cNvPr id="20" name="Rectangle 19">
              <a:extLst>
                <a:ext uri="{FF2B5EF4-FFF2-40B4-BE49-F238E27FC236}">
                  <a16:creationId xmlns:a16="http://schemas.microsoft.com/office/drawing/2014/main" id="{5634FFA7-A9EF-4270-9C94-D41D7FD2BCC7}"/>
                </a:ext>
              </a:extLst>
            </p:cNvPr>
            <p:cNvSpPr/>
            <p:nvPr/>
          </p:nvSpPr>
          <p:spPr>
            <a:xfrm>
              <a:off x="2411233" y="2460994"/>
              <a:ext cx="826495" cy="826495"/>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8BC80"/>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9921BEF-5575-4FEE-85A8-095CFB9C4970}"/>
                </a:ext>
              </a:extLst>
            </p:cNvPr>
            <p:cNvSpPr/>
            <p:nvPr/>
          </p:nvSpPr>
          <p:spPr>
            <a:xfrm>
              <a:off x="3552678" y="2460994"/>
              <a:ext cx="826495" cy="826495"/>
            </a:xfrm>
            <a:prstGeom prst="rect">
              <a:avLst/>
            </a:prstGeom>
            <a:solidFill>
              <a:srgbClr val="3B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8BC80"/>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554D7B07-4171-4E41-90F2-05A34931EE0D}"/>
                </a:ext>
              </a:extLst>
            </p:cNvPr>
            <p:cNvSpPr/>
            <p:nvPr/>
          </p:nvSpPr>
          <p:spPr>
            <a:xfrm>
              <a:off x="4694123" y="2460994"/>
              <a:ext cx="826495" cy="826495"/>
            </a:xfrm>
            <a:prstGeom prst="rect">
              <a:avLst/>
            </a:prstGeom>
            <a:solidFill>
              <a:srgbClr val="95B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8BC80"/>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2CAF220C-579F-449D-89CB-702A9844192A}"/>
                </a:ext>
              </a:extLst>
            </p:cNvPr>
            <p:cNvSpPr/>
            <p:nvPr/>
          </p:nvSpPr>
          <p:spPr>
            <a:xfrm>
              <a:off x="5835568" y="2460993"/>
              <a:ext cx="826495" cy="826495"/>
            </a:xfrm>
            <a:prstGeom prst="rect">
              <a:avLst/>
            </a:prstGeom>
            <a:solidFill>
              <a:srgbClr val="AAD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8BC80"/>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A1FEC04-9882-44FF-9D2E-14A90AB234A9}"/>
                </a:ext>
              </a:extLst>
            </p:cNvPr>
            <p:cNvSpPr/>
            <p:nvPr/>
          </p:nvSpPr>
          <p:spPr>
            <a:xfrm>
              <a:off x="6977013" y="2460993"/>
              <a:ext cx="826495" cy="826495"/>
            </a:xfrm>
            <a:prstGeom prst="rect">
              <a:avLst/>
            </a:prstGeom>
            <a:solidFill>
              <a:srgbClr val="4AA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8BC80"/>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5FFA532-EF18-4DD7-8996-901694372F23}"/>
                </a:ext>
              </a:extLst>
            </p:cNvPr>
            <p:cNvSpPr/>
            <p:nvPr/>
          </p:nvSpPr>
          <p:spPr>
            <a:xfrm>
              <a:off x="8118458" y="2460992"/>
              <a:ext cx="826495" cy="826495"/>
            </a:xfrm>
            <a:prstGeom prst="rect">
              <a:avLst/>
            </a:prstGeom>
            <a:solidFill>
              <a:srgbClr val="01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8BC80"/>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F056ECF8-5A1A-4331-A5CC-4160C7283752}"/>
                </a:ext>
              </a:extLst>
            </p:cNvPr>
            <p:cNvSpPr/>
            <p:nvPr/>
          </p:nvSpPr>
          <p:spPr>
            <a:xfrm>
              <a:off x="9259903" y="2460991"/>
              <a:ext cx="826495" cy="826495"/>
            </a:xfrm>
            <a:prstGeom prst="rect">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8BC80"/>
                </a:solidFill>
                <a:effectLst/>
                <a:uLnTx/>
                <a:uFillTx/>
                <a:latin typeface="Calibri" panose="020F0502020204030204"/>
                <a:ea typeface="+mn-ea"/>
                <a:cs typeface="+mn-cs"/>
              </a:endParaRPr>
            </a:p>
          </p:txBody>
        </p:sp>
      </p:grpSp>
    </p:spTree>
    <p:custDataLst>
      <p:tags r:id="rId8"/>
    </p:custDataLst>
    <p:extLst>
      <p:ext uri="{BB962C8B-B14F-4D97-AF65-F5344CB8AC3E}">
        <p14:creationId xmlns:p14="http://schemas.microsoft.com/office/powerpoint/2010/main" val="434602358"/>
      </p:ext>
    </p:extLst>
  </p:cSld>
  <p:clrMap bg1="lt1" tx1="dk1" bg2="lt2" tx2="dk2" accent1="accent1" accent2="accent2" accent3="accent3" accent4="accent4" accent5="accent5" accent6="accent6" hlink="hlink" folHlink="folHlink"/>
  <p:sldLayoutIdLst>
    <p:sldLayoutId id="2147483700" r:id="rId1"/>
    <p:sldLayoutId id="2147483726" r:id="rId2"/>
    <p:sldLayoutId id="2147483723" r:id="rId3"/>
    <p:sldLayoutId id="2147483701" r:id="rId4"/>
    <p:sldLayoutId id="2147483702" r:id="rId5"/>
    <p:sldLayoutId id="2147483724" r:id="rId6"/>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25.png"/><Relationship Id="rId5" Type="http://schemas.openxmlformats.org/officeDocument/2006/relationships/image" Target="../media/image3.png"/><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23.png"/><Relationship Id="rId1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4.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svg"/><Relationship Id="rId9"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4.svg"/><Relationship Id="rId9" Type="http://schemas.openxmlformats.org/officeDocument/2006/relationships/image" Target="../media/image14.sv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4.svg"/></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4.svg"/><Relationship Id="rId9"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4.svg"/></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sv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4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4.svg"/></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sv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F265574-43AB-41F0-A41B-29676FE6644C}"/>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FE4085B9-204F-4210-8395-B413A3853997}"/>
              </a:ext>
            </a:extLst>
          </p:cNvPr>
          <p:cNvPicPr>
            <a:picLocks noChangeAspect="1"/>
          </p:cNvPicPr>
          <p:nvPr/>
        </p:nvPicPr>
        <p:blipFill rotWithShape="1">
          <a:blip r:embed="rId2">
            <a:extLst>
              <a:ext uri="{28A0092B-C50C-407E-A947-70E740481C1C}">
                <a14:useLocalDpi xmlns:a14="http://schemas.microsoft.com/office/drawing/2010/main" val="0"/>
              </a:ext>
            </a:extLst>
          </a:blip>
          <a:srcRect l="1" r="67780"/>
          <a:stretch/>
        </p:blipFill>
        <p:spPr>
          <a:xfrm>
            <a:off x="1" y="0"/>
            <a:ext cx="3470988" cy="6858000"/>
          </a:xfrm>
          <a:prstGeom prst="rect">
            <a:avLst/>
          </a:prstGeom>
        </p:spPr>
      </p:pic>
      <p:sp>
        <p:nvSpPr>
          <p:cNvPr id="2" name="Titre 1"/>
          <p:cNvSpPr>
            <a:spLocks noGrp="1"/>
          </p:cNvSpPr>
          <p:nvPr>
            <p:ph type="ctrTitle" idx="4294967295"/>
          </p:nvPr>
        </p:nvSpPr>
        <p:spPr>
          <a:xfrm>
            <a:off x="3819525" y="2235200"/>
            <a:ext cx="8017952" cy="2387600"/>
          </a:xfrm>
          <a:noFill/>
        </p:spPr>
        <p:txBody>
          <a:bodyPr>
            <a:normAutofit/>
          </a:bodyPr>
          <a:lstStyle/>
          <a:p>
            <a:pPr algn="ctr">
              <a:lnSpc>
                <a:spcPct val="100000"/>
              </a:lnSpc>
            </a:pPr>
            <a:r>
              <a:rPr lang="fr-FR" sz="4400" b="0" strike="noStrike" spc="-1" dirty="0">
                <a:solidFill>
                  <a:srgbClr val="FFFFFF"/>
                </a:solidFill>
                <a:latin typeface="Segoe UI Light"/>
              </a:rPr>
              <a:t>Java </a:t>
            </a:r>
            <a:r>
              <a:rPr lang="fr-FR" sz="4400" b="0" strike="noStrike" spc="-1" dirty="0" err="1">
                <a:solidFill>
                  <a:srgbClr val="FFFFFF"/>
                </a:solidFill>
                <a:latin typeface="Segoe UI Light"/>
              </a:rPr>
              <a:t>Frameworks</a:t>
            </a:r>
            <a:br>
              <a:rPr lang="fr-FR" dirty="0">
                <a:solidFill>
                  <a:schemeClr val="bg1"/>
                </a:solidFill>
                <a:latin typeface="Segoe UI Light"/>
                <a:cs typeface="Segoe UI Light"/>
              </a:rPr>
            </a:br>
            <a:r>
              <a:rPr lang="fr-FR" dirty="0">
                <a:solidFill>
                  <a:srgbClr val="AAD23B"/>
                </a:solidFill>
                <a:latin typeface="Segoe UI Light"/>
                <a:cs typeface="Segoe UI Light"/>
              </a:rPr>
              <a:t>Module 04 – Spring Web Service</a:t>
            </a:r>
            <a:endParaRPr lang="fr-FR" dirty="0">
              <a:solidFill>
                <a:srgbClr val="AAD23B"/>
              </a:solidFill>
              <a:latin typeface="Segoe UI Light" panose="020B0502040204020203" pitchFamily="34" charset="0"/>
              <a:cs typeface="Segoe UI Light" panose="020B0502040204020203" pitchFamily="34" charset="0"/>
            </a:endParaRPr>
          </a:p>
        </p:txBody>
      </p:sp>
      <p:pic>
        <p:nvPicPr>
          <p:cNvPr id="10" name="Graphique 9">
            <a:extLst>
              <a:ext uri="{FF2B5EF4-FFF2-40B4-BE49-F238E27FC236}">
                <a16:creationId xmlns:a16="http://schemas.microsoft.com/office/drawing/2014/main" id="{203AEC74-3337-41FF-811E-15C4E7D8E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5657" y="5704514"/>
            <a:ext cx="831820" cy="831820"/>
          </a:xfrm>
          <a:prstGeom prst="rect">
            <a:avLst/>
          </a:prstGeom>
        </p:spPr>
      </p:pic>
    </p:spTree>
    <p:extLst>
      <p:ext uri="{BB962C8B-B14F-4D97-AF65-F5344CB8AC3E}">
        <p14:creationId xmlns:p14="http://schemas.microsoft.com/office/powerpoint/2010/main" val="3640806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2" descr="Microsoft Sql Server Logo Vector SVG Icon - SVG Repo">
            <a:extLst>
              <a:ext uri="{FF2B5EF4-FFF2-40B4-BE49-F238E27FC236}">
                <a16:creationId xmlns:a16="http://schemas.microsoft.com/office/drawing/2014/main" id="{1B78620B-D3A2-3EE2-5789-A5192D048A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1095" y="5441819"/>
            <a:ext cx="1155778" cy="11557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one Logo&quot; Images – Parcourir 511 le catalogue de photos, vecteurs et  vidéos | Adobe Stock">
            <a:extLst>
              <a:ext uri="{FF2B5EF4-FFF2-40B4-BE49-F238E27FC236}">
                <a16:creationId xmlns:a16="http://schemas.microsoft.com/office/drawing/2014/main" id="{9A3C388B-5642-8098-7C95-E83E3D8B99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6250" y="1361478"/>
            <a:ext cx="1368553" cy="1002909"/>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Rappels Web Service</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Web Service</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184" y="6124781"/>
            <a:ext cx="528777" cy="528777"/>
          </a:xfrm>
          <a:prstGeom prst="rect">
            <a:avLst/>
          </a:prstGeom>
        </p:spPr>
      </p:pic>
      <p:pic>
        <p:nvPicPr>
          <p:cNvPr id="13" name="Image 12">
            <a:extLst>
              <a:ext uri="{FF2B5EF4-FFF2-40B4-BE49-F238E27FC236}">
                <a16:creationId xmlns:a16="http://schemas.microsoft.com/office/drawing/2014/main" id="{8232CF27-343D-DA7B-0319-67B25DAA8309}"/>
              </a:ext>
            </a:extLst>
          </p:cNvPr>
          <p:cNvPicPr>
            <a:picLocks noChangeAspect="1"/>
          </p:cNvPicPr>
          <p:nvPr/>
        </p:nvPicPr>
        <p:blipFill>
          <a:blip r:embed="rId7">
            <a:duotone>
              <a:prstClr val="black"/>
              <a:schemeClr val="tx2">
                <a:tint val="45000"/>
                <a:satMod val="400000"/>
              </a:schemeClr>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6657140" y="5584498"/>
            <a:ext cx="1016232" cy="622442"/>
          </a:xfrm>
          <a:prstGeom prst="rect">
            <a:avLst/>
          </a:prstGeom>
        </p:spPr>
      </p:pic>
      <p:sp>
        <p:nvSpPr>
          <p:cNvPr id="23" name="Titre 1">
            <a:extLst>
              <a:ext uri="{FF2B5EF4-FFF2-40B4-BE49-F238E27FC236}">
                <a16:creationId xmlns:a16="http://schemas.microsoft.com/office/drawing/2014/main" id="{51AAE8C1-8FD3-242A-7C42-576EC5E58CAC}"/>
              </a:ext>
            </a:extLst>
          </p:cNvPr>
          <p:cNvSpPr txBox="1">
            <a:spLocks/>
          </p:cNvSpPr>
          <p:nvPr/>
        </p:nvSpPr>
        <p:spPr>
          <a:xfrm>
            <a:off x="6977675" y="6204622"/>
            <a:ext cx="606456" cy="427425"/>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000" dirty="0">
                <a:solidFill>
                  <a:srgbClr val="011F39"/>
                </a:solidFill>
                <a:latin typeface="Segoe UI" panose="020B0502040204020203" pitchFamily="34" charset="0"/>
                <a:cs typeface="Segoe UI" panose="020B0502040204020203" pitchFamily="34" charset="0"/>
              </a:rPr>
              <a:t>DB</a:t>
            </a:r>
          </a:p>
        </p:txBody>
      </p:sp>
      <p:pic>
        <p:nvPicPr>
          <p:cNvPr id="1026" name="Picture 2" descr="Postman API Platform Logo PNG vector in SVG, PDF, AI, CDR format">
            <a:extLst>
              <a:ext uri="{FF2B5EF4-FFF2-40B4-BE49-F238E27FC236}">
                <a16:creationId xmlns:a16="http://schemas.microsoft.com/office/drawing/2014/main" id="{F927D79F-FFC2-03B0-5688-7EA73EEB6E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4540" y="1361478"/>
            <a:ext cx="1368553" cy="10250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 coins arrondis 7">
            <a:extLst>
              <a:ext uri="{FF2B5EF4-FFF2-40B4-BE49-F238E27FC236}">
                <a16:creationId xmlns:a16="http://schemas.microsoft.com/office/drawing/2014/main" id="{E830A5F3-FF81-FC05-A3B6-70AD44A615FD}"/>
              </a:ext>
            </a:extLst>
          </p:cNvPr>
          <p:cNvSpPr/>
          <p:nvPr/>
        </p:nvSpPr>
        <p:spPr>
          <a:xfrm>
            <a:off x="3713313" y="1331534"/>
            <a:ext cx="6903887" cy="1018039"/>
          </a:xfrm>
          <a:prstGeom prst="roundRect">
            <a:avLst/>
          </a:prstGeom>
          <a:noFill/>
          <a:ln w="38100">
            <a:solidFill>
              <a:srgbClr val="3B518E"/>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400" dirty="0">
                <a:solidFill>
                  <a:srgbClr val="3B518E"/>
                </a:solidFill>
                <a:latin typeface="Segoe UI" panose="020B0502040204020203" pitchFamily="34" charset="0"/>
                <a:cs typeface="Segoe UI" panose="020B0502040204020203" pitchFamily="34" charset="0"/>
              </a:rPr>
              <a:t>FRONT</a:t>
            </a:r>
            <a:endParaRPr lang="fr-FR" dirty="0">
              <a:solidFill>
                <a:srgbClr val="3B518E"/>
              </a:solidFill>
              <a:latin typeface="Segoe UI" panose="020B0502040204020203" pitchFamily="34" charset="0"/>
              <a:cs typeface="Segoe UI" panose="020B0502040204020203" pitchFamily="34" charset="0"/>
            </a:endParaRPr>
          </a:p>
          <a:p>
            <a:pPr algn="ctr"/>
            <a:endParaRPr lang="fr-FR" dirty="0">
              <a:latin typeface="Segoe UI" panose="020B0502040204020203" pitchFamily="34" charset="0"/>
              <a:cs typeface="Segoe UI" panose="020B0502040204020203" pitchFamily="34" charset="0"/>
            </a:endParaRPr>
          </a:p>
        </p:txBody>
      </p:sp>
      <p:sp>
        <p:nvSpPr>
          <p:cNvPr id="10" name="Rectangle : coins arrondis 9">
            <a:extLst>
              <a:ext uri="{FF2B5EF4-FFF2-40B4-BE49-F238E27FC236}">
                <a16:creationId xmlns:a16="http://schemas.microsoft.com/office/drawing/2014/main" id="{5380BE10-8097-5673-DDE6-EDFFA04D9A9D}"/>
              </a:ext>
            </a:extLst>
          </p:cNvPr>
          <p:cNvSpPr/>
          <p:nvPr/>
        </p:nvSpPr>
        <p:spPr>
          <a:xfrm>
            <a:off x="3703438" y="2539716"/>
            <a:ext cx="6913762" cy="2964820"/>
          </a:xfrm>
          <a:prstGeom prst="roundRect">
            <a:avLst/>
          </a:prstGeom>
          <a:noFill/>
          <a:ln w="38100">
            <a:solidFill>
              <a:srgbClr val="4AA5B7"/>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400" dirty="0">
                <a:solidFill>
                  <a:srgbClr val="4AA5B7"/>
                </a:solidFill>
                <a:latin typeface="Segoe UI" panose="020B0502040204020203" pitchFamily="34" charset="0"/>
                <a:cs typeface="Segoe UI" panose="020B0502040204020203" pitchFamily="34" charset="0"/>
              </a:rPr>
              <a:t>BACK</a:t>
            </a:r>
          </a:p>
        </p:txBody>
      </p:sp>
      <p:pic>
        <p:nvPicPr>
          <p:cNvPr id="1028" name="Picture 4" descr="Angular — Wikipédia">
            <a:extLst>
              <a:ext uri="{FF2B5EF4-FFF2-40B4-BE49-F238E27FC236}">
                <a16:creationId xmlns:a16="http://schemas.microsoft.com/office/drawing/2014/main" id="{2BE40ECD-415F-41A4-A464-ADC73438613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53801" y="1408775"/>
            <a:ext cx="899100" cy="8991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act — Wikipédia">
            <a:extLst>
              <a:ext uri="{FF2B5EF4-FFF2-40B4-BE49-F238E27FC236}">
                <a16:creationId xmlns:a16="http://schemas.microsoft.com/office/drawing/2014/main" id="{A7FEB2B8-E751-0EC0-B167-FADC64666AC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101345" y="1495490"/>
            <a:ext cx="899100" cy="77971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pring | Spring Trademark Guidelines">
            <a:extLst>
              <a:ext uri="{FF2B5EF4-FFF2-40B4-BE49-F238E27FC236}">
                <a16:creationId xmlns:a16="http://schemas.microsoft.com/office/drawing/2014/main" id="{800EFB97-6456-1588-0577-689B39C6518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79873" y="2682531"/>
            <a:ext cx="1731670" cy="44562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 coins arrondis 10">
            <a:extLst>
              <a:ext uri="{FF2B5EF4-FFF2-40B4-BE49-F238E27FC236}">
                <a16:creationId xmlns:a16="http://schemas.microsoft.com/office/drawing/2014/main" id="{6E40B2DC-547F-3EA5-0453-B8DC2281D81E}"/>
              </a:ext>
            </a:extLst>
          </p:cNvPr>
          <p:cNvSpPr/>
          <p:nvPr/>
        </p:nvSpPr>
        <p:spPr>
          <a:xfrm>
            <a:off x="5011387" y="3245302"/>
            <a:ext cx="5388629" cy="502694"/>
          </a:xfrm>
          <a:prstGeom prst="roundRect">
            <a:avLst/>
          </a:prstGeom>
          <a:solidFill>
            <a:srgbClr val="4AA5B7"/>
          </a:solidFill>
          <a:ln w="76200">
            <a:solidFill>
              <a:srgbClr val="AAD23B"/>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400" dirty="0">
                <a:solidFill>
                  <a:srgbClr val="FFFFFF"/>
                </a:solidFill>
                <a:latin typeface="Segoe UI" panose="020B0502040204020203" pitchFamily="34" charset="0"/>
                <a:cs typeface="Segoe UI" panose="020B0502040204020203" pitchFamily="34" charset="0"/>
              </a:rPr>
              <a:t>API (Controller)</a:t>
            </a:r>
          </a:p>
        </p:txBody>
      </p:sp>
      <p:sp>
        <p:nvSpPr>
          <p:cNvPr id="19" name="Rectangle : coins arrondis 18">
            <a:extLst>
              <a:ext uri="{FF2B5EF4-FFF2-40B4-BE49-F238E27FC236}">
                <a16:creationId xmlns:a16="http://schemas.microsoft.com/office/drawing/2014/main" id="{5D7EDB68-2286-15AA-C1B5-89EA33D06D5C}"/>
              </a:ext>
            </a:extLst>
          </p:cNvPr>
          <p:cNvSpPr/>
          <p:nvPr/>
        </p:nvSpPr>
        <p:spPr>
          <a:xfrm>
            <a:off x="4999970" y="3947182"/>
            <a:ext cx="5388629" cy="502694"/>
          </a:xfrm>
          <a:prstGeom prst="roundRect">
            <a:avLst/>
          </a:prstGeom>
          <a:solidFill>
            <a:srgbClr val="4AA5B7"/>
          </a:solidFill>
          <a:ln w="38100">
            <a:solidFill>
              <a:srgbClr val="4AA5B7"/>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400" dirty="0">
                <a:solidFill>
                  <a:srgbClr val="FFFFFF"/>
                </a:solidFill>
                <a:latin typeface="Segoe UI" panose="020B0502040204020203" pitchFamily="34" charset="0"/>
                <a:cs typeface="Segoe UI" panose="020B0502040204020203" pitchFamily="34" charset="0"/>
              </a:rPr>
              <a:t>Business Logic Layer (BLL)</a:t>
            </a:r>
          </a:p>
        </p:txBody>
      </p:sp>
      <p:sp>
        <p:nvSpPr>
          <p:cNvPr id="26" name="Rectangle : coins arrondis 25">
            <a:extLst>
              <a:ext uri="{FF2B5EF4-FFF2-40B4-BE49-F238E27FC236}">
                <a16:creationId xmlns:a16="http://schemas.microsoft.com/office/drawing/2014/main" id="{FC1F5680-AB81-C26A-D57B-E2F7C04660C1}"/>
              </a:ext>
            </a:extLst>
          </p:cNvPr>
          <p:cNvSpPr/>
          <p:nvPr/>
        </p:nvSpPr>
        <p:spPr>
          <a:xfrm>
            <a:off x="5011387" y="4674617"/>
            <a:ext cx="5388629" cy="502694"/>
          </a:xfrm>
          <a:prstGeom prst="roundRect">
            <a:avLst/>
          </a:prstGeom>
          <a:solidFill>
            <a:srgbClr val="4AA5B7"/>
          </a:solidFill>
          <a:ln w="38100">
            <a:solidFill>
              <a:srgbClr val="4AA5B7"/>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400" dirty="0">
                <a:solidFill>
                  <a:srgbClr val="FFFFFF"/>
                </a:solidFill>
                <a:latin typeface="Segoe UI" panose="020B0502040204020203" pitchFamily="34" charset="0"/>
                <a:cs typeface="Segoe UI" panose="020B0502040204020203" pitchFamily="34" charset="0"/>
              </a:rPr>
              <a:t>Data Access Layer (DAL) (Repository)</a:t>
            </a:r>
          </a:p>
        </p:txBody>
      </p:sp>
      <p:sp>
        <p:nvSpPr>
          <p:cNvPr id="2" name="Rectangle : coins arrondis 1">
            <a:extLst>
              <a:ext uri="{FF2B5EF4-FFF2-40B4-BE49-F238E27FC236}">
                <a16:creationId xmlns:a16="http://schemas.microsoft.com/office/drawing/2014/main" id="{940F082C-2AE0-BBBA-3764-1C850D59141E}"/>
              </a:ext>
            </a:extLst>
          </p:cNvPr>
          <p:cNvSpPr/>
          <p:nvPr/>
        </p:nvSpPr>
        <p:spPr>
          <a:xfrm rot="16200000">
            <a:off x="3401465" y="3959960"/>
            <a:ext cx="1932008" cy="502694"/>
          </a:xfrm>
          <a:prstGeom prst="roundRect">
            <a:avLst/>
          </a:prstGeom>
          <a:solidFill>
            <a:srgbClr val="4AA5B7"/>
          </a:solidFill>
          <a:ln w="38100">
            <a:solidFill>
              <a:srgbClr val="4AA5B7"/>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900" dirty="0">
                <a:solidFill>
                  <a:srgbClr val="FFFFFF"/>
                </a:solidFill>
                <a:latin typeface="Segoe UI" panose="020B0502040204020203" pitchFamily="34" charset="0"/>
                <a:cs typeface="Segoe UI" panose="020B0502040204020203" pitchFamily="34" charset="0"/>
              </a:rPr>
              <a:t>BO</a:t>
            </a:r>
          </a:p>
        </p:txBody>
      </p:sp>
      <p:pic>
        <p:nvPicPr>
          <p:cNvPr id="4" name="Image 3">
            <a:extLst>
              <a:ext uri="{FF2B5EF4-FFF2-40B4-BE49-F238E27FC236}">
                <a16:creationId xmlns:a16="http://schemas.microsoft.com/office/drawing/2014/main" id="{2E9685FB-E4CD-217B-17C0-FF38931AF485}"/>
              </a:ext>
            </a:extLst>
          </p:cNvPr>
          <p:cNvPicPr>
            <a:picLocks noChangeAspect="1"/>
          </p:cNvPicPr>
          <p:nvPr/>
        </p:nvPicPr>
        <p:blipFill>
          <a:blip r:embed="rId1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82047" y="1853928"/>
            <a:ext cx="1690043" cy="900930"/>
          </a:xfrm>
          <a:prstGeom prst="rect">
            <a:avLst/>
          </a:prstGeom>
        </p:spPr>
      </p:pic>
      <p:sp>
        <p:nvSpPr>
          <p:cNvPr id="7" name="ZoneTexte 6">
            <a:extLst>
              <a:ext uri="{FF2B5EF4-FFF2-40B4-BE49-F238E27FC236}">
                <a16:creationId xmlns:a16="http://schemas.microsoft.com/office/drawing/2014/main" id="{A37AB8E5-D820-6391-0C71-88D916C5B22C}"/>
              </a:ext>
            </a:extLst>
          </p:cNvPr>
          <p:cNvSpPr txBox="1"/>
          <p:nvPr/>
        </p:nvSpPr>
        <p:spPr>
          <a:xfrm>
            <a:off x="6498343" y="1686878"/>
            <a:ext cx="914400" cy="914400"/>
          </a:xfrm>
          <a:prstGeom prst="rect">
            <a:avLst/>
          </a:prstGeom>
        </p:spPr>
        <p:txBody>
          <a:bodyPr vert="horz" wrap="none" lIns="91440" tIns="45720" rIns="91440" bIns="45720" rtlCol="0" anchor="b">
            <a:normAutofit/>
          </a:bodyPr>
          <a:lstStyle/>
          <a:p>
            <a:r>
              <a:rPr lang="fr-FR" dirty="0">
                <a:solidFill>
                  <a:srgbClr val="011F39"/>
                </a:solidFill>
                <a:latin typeface="Segoe UI" panose="020B0502040204020203" pitchFamily="34" charset="0"/>
                <a:cs typeface="Segoe UI" panose="020B0502040204020203" pitchFamily="34" charset="0"/>
              </a:rPr>
              <a:t>WEB (HTTP)</a:t>
            </a:r>
          </a:p>
        </p:txBody>
      </p:sp>
      <p:pic>
        <p:nvPicPr>
          <p:cNvPr id="3" name="Picture 10">
            <a:extLst>
              <a:ext uri="{FF2B5EF4-FFF2-40B4-BE49-F238E27FC236}">
                <a16:creationId xmlns:a16="http://schemas.microsoft.com/office/drawing/2014/main" id="{EE088E3A-798C-F6E1-3F7D-7031CC72C89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31494" y="5978318"/>
            <a:ext cx="1764848" cy="477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651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Frameworls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Web Service</a:t>
            </a: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Introduction à Postman</a:t>
            </a:r>
          </a:p>
        </p:txBody>
      </p:sp>
    </p:spTree>
    <p:extLst>
      <p:ext uri="{BB962C8B-B14F-4D97-AF65-F5344CB8AC3E}">
        <p14:creationId xmlns:p14="http://schemas.microsoft.com/office/powerpoint/2010/main" val="1405986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6" y="1329151"/>
            <a:ext cx="8330938" cy="4116833"/>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95B258"/>
                </a:solidFill>
              </a:rPr>
              <a:t>Postman</a:t>
            </a:r>
            <a:r>
              <a:rPr lang="fr-FR" sz="2400" dirty="0">
                <a:solidFill>
                  <a:srgbClr val="011F39"/>
                </a:solidFill>
              </a:rPr>
              <a:t> permet de tester des </a:t>
            </a:r>
            <a:r>
              <a:rPr lang="fr-FR" sz="2400" dirty="0">
                <a:solidFill>
                  <a:srgbClr val="95B258"/>
                </a:solidFill>
              </a:rPr>
              <a:t>API REST</a:t>
            </a:r>
          </a:p>
          <a:p>
            <a:pPr marL="1028700" lvl="1" indent="-571500">
              <a:lnSpc>
                <a:spcPct val="120000"/>
              </a:lnSpc>
              <a:buFont typeface="Arial" panose="020B0604020202020204" pitchFamily="34" charset="0"/>
              <a:buChar char="•"/>
            </a:pPr>
            <a:r>
              <a:rPr lang="fr-FR" dirty="0">
                <a:solidFill>
                  <a:srgbClr val="011F39"/>
                </a:solidFill>
              </a:rPr>
              <a:t>C’est un </a:t>
            </a:r>
            <a:r>
              <a:rPr lang="fr-FR" dirty="0">
                <a:solidFill>
                  <a:srgbClr val="95B258"/>
                </a:solidFill>
              </a:rPr>
              <a:t>client HTTP</a:t>
            </a:r>
            <a:r>
              <a:rPr lang="fr-FR" dirty="0">
                <a:solidFill>
                  <a:srgbClr val="011F39"/>
                </a:solidFill>
              </a:rPr>
              <a:t> qui permet d’exécuter des appels HTTP depuis une interface graphique</a:t>
            </a:r>
          </a:p>
          <a:p>
            <a:pPr marL="1028700" lvl="1" indent="-571500">
              <a:lnSpc>
                <a:spcPct val="120000"/>
              </a:lnSpc>
              <a:buFont typeface="Arial" panose="020B0604020202020204" pitchFamily="34" charset="0"/>
              <a:buChar char="•"/>
            </a:pPr>
            <a:r>
              <a:rPr lang="fr-FR" dirty="0">
                <a:solidFill>
                  <a:srgbClr val="011F39"/>
                </a:solidFill>
              </a:rPr>
              <a:t>Il a été créé par Abhinav </a:t>
            </a:r>
            <a:r>
              <a:rPr lang="fr-FR" dirty="0" err="1">
                <a:solidFill>
                  <a:srgbClr val="011F39"/>
                </a:solidFill>
              </a:rPr>
              <a:t>Asthana</a:t>
            </a:r>
            <a:endParaRPr lang="fr-FR" dirty="0">
              <a:solidFill>
                <a:srgbClr val="011F39"/>
              </a:solidFill>
            </a:endParaRPr>
          </a:p>
          <a:p>
            <a:pPr marL="1028700" lvl="1" indent="-571500">
              <a:lnSpc>
                <a:spcPct val="120000"/>
              </a:lnSpc>
              <a:buFont typeface="Arial" panose="020B0604020202020204" pitchFamily="34" charset="0"/>
              <a:buChar char="•"/>
            </a:pPr>
            <a:r>
              <a:rPr lang="fr-FR" dirty="0">
                <a:solidFill>
                  <a:srgbClr val="011F39"/>
                </a:solidFill>
              </a:rPr>
              <a:t>Il peut s’utiliser sur tout OS</a:t>
            </a:r>
          </a:p>
          <a:p>
            <a:pPr marL="571500" indent="-571500">
              <a:lnSpc>
                <a:spcPct val="120000"/>
              </a:lnSpc>
              <a:buFont typeface="Arial" panose="020B0604020202020204" pitchFamily="34" charset="0"/>
              <a:buChar char="•"/>
            </a:pPr>
            <a:endParaRPr lang="fr-FR" sz="2400" dirty="0">
              <a:solidFill>
                <a:srgbClr val="011F39"/>
              </a:solidFill>
            </a:endParaRPr>
          </a:p>
          <a:p>
            <a:pPr>
              <a:lnSpc>
                <a:spcPct val="120000"/>
              </a:lnSpc>
            </a:pPr>
            <a:r>
              <a:rPr lang="fr-FR" sz="2400" dirty="0">
                <a:solidFill>
                  <a:srgbClr val="011F39"/>
                </a:solidFill>
              </a:rPr>
              <a:t>Pour l’utiliser, il faut préciser en priorité :</a:t>
            </a:r>
          </a:p>
          <a:p>
            <a:pPr marL="800100" lvl="1" indent="-342900">
              <a:lnSpc>
                <a:spcPct val="120000"/>
              </a:lnSpc>
              <a:buFont typeface="Arial" panose="020B0604020202020204" pitchFamily="34" charset="0"/>
              <a:buChar char="•"/>
            </a:pPr>
            <a:r>
              <a:rPr lang="fr-FR" dirty="0">
                <a:solidFill>
                  <a:srgbClr val="011F39"/>
                </a:solidFill>
              </a:rPr>
              <a:t>L’URL</a:t>
            </a:r>
          </a:p>
          <a:p>
            <a:pPr marL="800100" lvl="1" indent="-342900">
              <a:lnSpc>
                <a:spcPct val="120000"/>
              </a:lnSpc>
              <a:buFont typeface="Arial" panose="020B0604020202020204" pitchFamily="34" charset="0"/>
              <a:buChar char="•"/>
            </a:pPr>
            <a:r>
              <a:rPr lang="fr-FR" dirty="0">
                <a:solidFill>
                  <a:srgbClr val="011F39"/>
                </a:solidFill>
              </a:rPr>
              <a:t>La méthode HTTP (</a:t>
            </a:r>
            <a:r>
              <a:rPr lang="fr-FR" dirty="0" err="1">
                <a:solidFill>
                  <a:srgbClr val="011F39"/>
                </a:solidFill>
              </a:rPr>
              <a:t>Get</a:t>
            </a:r>
            <a:r>
              <a:rPr lang="fr-FR" dirty="0">
                <a:solidFill>
                  <a:srgbClr val="011F39"/>
                </a:solidFill>
              </a:rPr>
              <a:t>, Post, Put, Patch, </a:t>
            </a:r>
            <a:r>
              <a:rPr lang="fr-FR" dirty="0" err="1">
                <a:solidFill>
                  <a:srgbClr val="011F39"/>
                </a:solidFill>
              </a:rPr>
              <a:t>Delete</a:t>
            </a:r>
            <a:r>
              <a:rPr lang="fr-FR" dirty="0">
                <a:solidFill>
                  <a:srgbClr val="011F39"/>
                </a:solidFill>
              </a:rPr>
              <a:t>)</a:t>
            </a:r>
          </a:p>
          <a:p>
            <a:pPr marL="800100" lvl="1" indent="-342900">
              <a:lnSpc>
                <a:spcPct val="120000"/>
              </a:lnSpc>
              <a:buFont typeface="Arial" panose="020B0604020202020204" pitchFamily="34" charset="0"/>
              <a:buChar char="•"/>
            </a:pPr>
            <a:r>
              <a:rPr lang="fr-FR" dirty="0">
                <a:solidFill>
                  <a:srgbClr val="011F39"/>
                </a:solidFill>
              </a:rPr>
              <a:t>Il est possible de préciser des entêtes, des types de retour, de fournir les données d’un formulaire, …</a:t>
            </a:r>
          </a:p>
          <a:p>
            <a:pPr marL="800100" lvl="1" indent="-342900">
              <a:lnSpc>
                <a:spcPct val="120000"/>
              </a:lnSpc>
              <a:buFont typeface="Arial" panose="020B0604020202020204" pitchFamily="34" charset="0"/>
              <a:buChar char="•"/>
            </a:pPr>
            <a:endParaRPr lang="fr-FR" sz="100" dirty="0">
              <a:solidFill>
                <a:srgbClr val="95B258"/>
              </a:solidFill>
            </a:endParaRPr>
          </a:p>
          <a:p>
            <a:pPr marL="800100" lvl="1" indent="-342900">
              <a:lnSpc>
                <a:spcPct val="120000"/>
              </a:lnSpc>
              <a:buFont typeface="Arial" panose="020B0604020202020204" pitchFamily="34" charset="0"/>
              <a:buChar char="•"/>
            </a:pPr>
            <a:endParaRPr lang="fr-FR" sz="100" dirty="0">
              <a:solidFill>
                <a:srgbClr val="95B258"/>
              </a:solidFill>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Introduction à Postman</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Web Service</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Tree>
    <p:extLst>
      <p:ext uri="{BB962C8B-B14F-4D97-AF65-F5344CB8AC3E}">
        <p14:creationId xmlns:p14="http://schemas.microsoft.com/office/powerpoint/2010/main" val="1865843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Web Service</a:t>
            </a:r>
          </a:p>
          <a:p>
            <a:endParaRPr lang="fr-FR" b="1" cap="all" dirty="0">
              <a:solidFill>
                <a:schemeClr val="bg1"/>
              </a:solidFill>
              <a:latin typeface="Segoe UI" panose="020B0502040204020203" pitchFamily="34" charset="0"/>
              <a:cs typeface="Segoe UI" panose="020B0502040204020203" pitchFamily="34" charset="0"/>
            </a:endParaRP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DÉMONSTRATION</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Installation de Postman</a:t>
            </a:r>
          </a:p>
        </p:txBody>
      </p:sp>
    </p:spTree>
    <p:extLst>
      <p:ext uri="{BB962C8B-B14F-4D97-AF65-F5344CB8AC3E}">
        <p14:creationId xmlns:p14="http://schemas.microsoft.com/office/powerpoint/2010/main" val="392369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Frameworls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Web Service</a:t>
            </a: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@RestController</a:t>
            </a:r>
          </a:p>
        </p:txBody>
      </p:sp>
    </p:spTree>
    <p:extLst>
      <p:ext uri="{BB962C8B-B14F-4D97-AF65-F5344CB8AC3E}">
        <p14:creationId xmlns:p14="http://schemas.microsoft.com/office/powerpoint/2010/main" val="1061658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5" y="1316959"/>
            <a:ext cx="8330938" cy="3562835"/>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rPr>
              <a:t>Aves Spring Boot pour manipuler des </a:t>
            </a:r>
            <a:r>
              <a:rPr lang="fr-FR" sz="2400" dirty="0">
                <a:solidFill>
                  <a:srgbClr val="95B258"/>
                </a:solidFill>
              </a:rPr>
              <a:t>contrôleurs REST</a:t>
            </a:r>
          </a:p>
          <a:p>
            <a:pPr marL="742950" lvl="1" indent="-285750">
              <a:lnSpc>
                <a:spcPct val="120000"/>
              </a:lnSpc>
              <a:buFont typeface="Arial" panose="020B0604020202020204" pitchFamily="34" charset="0"/>
              <a:buChar char="•"/>
            </a:pPr>
            <a:r>
              <a:rPr lang="fr-FR" dirty="0">
                <a:solidFill>
                  <a:srgbClr val="011F39"/>
                </a:solidFill>
              </a:rPr>
              <a:t>Utilisation du </a:t>
            </a:r>
            <a:r>
              <a:rPr lang="fr-FR" dirty="0">
                <a:solidFill>
                  <a:srgbClr val="95B258"/>
                </a:solidFill>
              </a:rPr>
              <a:t>starter Spring Web</a:t>
            </a:r>
          </a:p>
          <a:p>
            <a:pPr marL="742950" lvl="1" indent="-285750">
              <a:lnSpc>
                <a:spcPct val="120000"/>
              </a:lnSpc>
              <a:buFont typeface="Arial" panose="020B0604020202020204" pitchFamily="34" charset="0"/>
              <a:buChar char="•"/>
            </a:pPr>
            <a:r>
              <a:rPr lang="fr-FR" dirty="0">
                <a:solidFill>
                  <a:srgbClr val="011F39"/>
                </a:solidFill>
              </a:rPr>
              <a:t>Utilisation de l’annotation </a:t>
            </a:r>
            <a:r>
              <a:rPr lang="fr-FR" dirty="0">
                <a:solidFill>
                  <a:srgbClr val="95B258"/>
                </a:solidFill>
              </a:rPr>
              <a:t>@RestController </a:t>
            </a:r>
            <a:r>
              <a:rPr lang="fr-FR" dirty="0">
                <a:solidFill>
                  <a:srgbClr val="011F39"/>
                </a:solidFill>
              </a:rPr>
              <a:t>sur les classes de contrôleurs</a:t>
            </a:r>
          </a:p>
          <a:p>
            <a:pPr marL="742950" lvl="1" indent="-285750">
              <a:lnSpc>
                <a:spcPct val="120000"/>
              </a:lnSpc>
              <a:buFont typeface="Arial" panose="020B0604020202020204" pitchFamily="34" charset="0"/>
              <a:buChar char="•"/>
            </a:pPr>
            <a:r>
              <a:rPr lang="fr-FR" dirty="0">
                <a:solidFill>
                  <a:srgbClr val="011F39"/>
                </a:solidFill>
              </a:rPr>
              <a:t>Utilisation de l’annotation </a:t>
            </a:r>
            <a:r>
              <a:rPr lang="fr-FR" dirty="0">
                <a:solidFill>
                  <a:srgbClr val="95B258"/>
                </a:solidFill>
              </a:rPr>
              <a:t>@RequestMapping </a:t>
            </a:r>
            <a:r>
              <a:rPr lang="fr-FR" dirty="0">
                <a:solidFill>
                  <a:srgbClr val="011F39"/>
                </a:solidFill>
              </a:rPr>
              <a:t>au niveau de la classe pour définir une URL racine de l’API REST</a:t>
            </a:r>
          </a:p>
          <a:p>
            <a:pPr marL="742950" lvl="1" indent="-285750">
              <a:lnSpc>
                <a:spcPct val="120000"/>
              </a:lnSpc>
              <a:buFont typeface="Arial" panose="020B0604020202020204" pitchFamily="34" charset="0"/>
              <a:buChar char="•"/>
            </a:pPr>
            <a:r>
              <a:rPr lang="fr-FR" dirty="0">
                <a:solidFill>
                  <a:srgbClr val="011F39"/>
                </a:solidFill>
              </a:rPr>
              <a:t>Manipulation des méthodes du protocole HTTP (GET, POST, …) via les annotations : </a:t>
            </a:r>
            <a:r>
              <a:rPr lang="fr-FR" dirty="0">
                <a:solidFill>
                  <a:srgbClr val="95B258"/>
                </a:solidFill>
              </a:rPr>
              <a:t>@GetMapping</a:t>
            </a:r>
            <a:r>
              <a:rPr lang="fr-FR" dirty="0">
                <a:solidFill>
                  <a:srgbClr val="011F39"/>
                </a:solidFill>
              </a:rPr>
              <a:t>, </a:t>
            </a:r>
            <a:r>
              <a:rPr lang="fr-FR" dirty="0">
                <a:solidFill>
                  <a:srgbClr val="95B258"/>
                </a:solidFill>
              </a:rPr>
              <a:t>@PostMapping</a:t>
            </a:r>
            <a:r>
              <a:rPr lang="fr-FR" dirty="0">
                <a:solidFill>
                  <a:srgbClr val="011F39"/>
                </a:solidFill>
              </a:rPr>
              <a:t>, </a:t>
            </a:r>
            <a:r>
              <a:rPr lang="fr-FR" dirty="0">
                <a:solidFill>
                  <a:srgbClr val="95B258"/>
                </a:solidFill>
              </a:rPr>
              <a:t>@PutMapping</a:t>
            </a:r>
            <a:r>
              <a:rPr lang="fr-FR" dirty="0">
                <a:solidFill>
                  <a:srgbClr val="011F39"/>
                </a:solidFill>
              </a:rPr>
              <a:t>, </a:t>
            </a:r>
            <a:r>
              <a:rPr lang="fr-FR" dirty="0">
                <a:solidFill>
                  <a:srgbClr val="95B258"/>
                </a:solidFill>
              </a:rPr>
              <a:t>@PatchMapping </a:t>
            </a:r>
            <a:r>
              <a:rPr lang="fr-FR" dirty="0">
                <a:solidFill>
                  <a:srgbClr val="011F39"/>
                </a:solidFill>
              </a:rPr>
              <a:t>et </a:t>
            </a:r>
            <a:r>
              <a:rPr lang="fr-FR" dirty="0">
                <a:solidFill>
                  <a:srgbClr val="95B258"/>
                </a:solidFill>
              </a:rPr>
              <a:t>@DeleteMapping</a:t>
            </a:r>
          </a:p>
          <a:p>
            <a:pPr marL="742950" lvl="1" indent="-285750">
              <a:lnSpc>
                <a:spcPct val="120000"/>
              </a:lnSpc>
              <a:buFont typeface="Arial" panose="020B0604020202020204" pitchFamily="34" charset="0"/>
              <a:buChar char="•"/>
            </a:pPr>
            <a:r>
              <a:rPr lang="fr-FR" dirty="0">
                <a:solidFill>
                  <a:srgbClr val="011F39"/>
                </a:solidFill>
              </a:rPr>
              <a:t>Pour transmettre une donnée et un statut de retour utilisation de </a:t>
            </a:r>
            <a:r>
              <a:rPr lang="fr-FR" dirty="0" err="1">
                <a:solidFill>
                  <a:srgbClr val="95B258"/>
                </a:solidFill>
              </a:rPr>
              <a:t>ResponseEntity</a:t>
            </a:r>
            <a:r>
              <a:rPr lang="fr-FR" dirty="0">
                <a:solidFill>
                  <a:srgbClr val="95B258"/>
                </a:solidFill>
              </a:rPr>
              <a:t>&lt;T&gt;</a:t>
            </a:r>
          </a:p>
          <a:p>
            <a:pPr marL="800100" lvl="1" indent="-342900">
              <a:lnSpc>
                <a:spcPct val="120000"/>
              </a:lnSpc>
              <a:buFont typeface="Arial" panose="020B0604020202020204" pitchFamily="34" charset="0"/>
              <a:buChar char="•"/>
            </a:pPr>
            <a:endParaRPr lang="fr-FR" sz="100" dirty="0">
              <a:solidFill>
                <a:srgbClr val="95B258"/>
              </a:solidFill>
            </a:endParaRPr>
          </a:p>
          <a:p>
            <a:pPr marL="800100" lvl="1" indent="-342900">
              <a:lnSpc>
                <a:spcPct val="120000"/>
              </a:lnSpc>
              <a:buFont typeface="Arial" panose="020B0604020202020204" pitchFamily="34" charset="0"/>
              <a:buChar char="•"/>
            </a:pPr>
            <a:endParaRPr lang="fr-FR" sz="100" dirty="0">
              <a:solidFill>
                <a:srgbClr val="95B258"/>
              </a:solidFill>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@RestController</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Web Service</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Tree>
    <p:extLst>
      <p:ext uri="{BB962C8B-B14F-4D97-AF65-F5344CB8AC3E}">
        <p14:creationId xmlns:p14="http://schemas.microsoft.com/office/powerpoint/2010/main" val="3055003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5" y="1316959"/>
            <a:ext cx="8330938" cy="3230436"/>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marL="342900" indent="-342900">
              <a:lnSpc>
                <a:spcPct val="120000"/>
              </a:lnSpc>
              <a:buFont typeface="Arial" panose="020B0604020202020204" pitchFamily="34" charset="0"/>
              <a:buChar char="•"/>
            </a:pPr>
            <a:r>
              <a:rPr lang="fr-FR" sz="2400" dirty="0">
                <a:solidFill>
                  <a:srgbClr val="011F39"/>
                </a:solidFill>
              </a:rPr>
              <a:t>Un contrôleur REST de Spring peut travailler ou transmettre directement des données de </a:t>
            </a:r>
            <a:r>
              <a:rPr lang="fr-FR" sz="2400" dirty="0">
                <a:solidFill>
                  <a:srgbClr val="95B258"/>
                </a:solidFill>
              </a:rPr>
              <a:t>types simples </a:t>
            </a:r>
            <a:r>
              <a:rPr lang="fr-FR" sz="2400" dirty="0">
                <a:solidFill>
                  <a:srgbClr val="011F39"/>
                </a:solidFill>
              </a:rPr>
              <a:t>:</a:t>
            </a:r>
          </a:p>
          <a:p>
            <a:pPr marL="800100" lvl="1" indent="-342900">
              <a:lnSpc>
                <a:spcPct val="120000"/>
              </a:lnSpc>
              <a:buFont typeface="Arial" panose="020B0604020202020204" pitchFamily="34" charset="0"/>
              <a:buChar char="•"/>
            </a:pPr>
            <a:r>
              <a:rPr lang="fr-FR" dirty="0">
                <a:solidFill>
                  <a:srgbClr val="011F39"/>
                </a:solidFill>
              </a:rPr>
              <a:t>String, </a:t>
            </a:r>
            <a:r>
              <a:rPr lang="fr-FR" dirty="0" err="1">
                <a:solidFill>
                  <a:srgbClr val="011F39"/>
                </a:solidFill>
              </a:rPr>
              <a:t>int</a:t>
            </a:r>
            <a:r>
              <a:rPr lang="fr-FR" dirty="0">
                <a:solidFill>
                  <a:srgbClr val="011F39"/>
                </a:solidFill>
              </a:rPr>
              <a:t>, …</a:t>
            </a:r>
          </a:p>
          <a:p>
            <a:pPr marL="800100" lvl="1" indent="-342900">
              <a:lnSpc>
                <a:spcPct val="120000"/>
              </a:lnSpc>
              <a:buFont typeface="Arial" panose="020B0604020202020204" pitchFamily="34" charset="0"/>
              <a:buChar char="•"/>
            </a:pPr>
            <a:r>
              <a:rPr lang="fr-FR" dirty="0">
                <a:solidFill>
                  <a:srgbClr val="011F39"/>
                </a:solidFill>
              </a:rPr>
              <a:t>Toutes données provenant du Client sont par défaut des String</a:t>
            </a:r>
          </a:p>
          <a:p>
            <a:pPr marL="342900" indent="-342900">
              <a:lnSpc>
                <a:spcPct val="120000"/>
              </a:lnSpc>
              <a:buFont typeface="Arial" panose="020B0604020202020204" pitchFamily="34" charset="0"/>
              <a:buChar char="•"/>
            </a:pPr>
            <a:r>
              <a:rPr lang="fr-FR" sz="2400" dirty="0">
                <a:solidFill>
                  <a:srgbClr val="011F39"/>
                </a:solidFill>
              </a:rPr>
              <a:t>Spring Boot utilise la </a:t>
            </a:r>
            <a:r>
              <a:rPr lang="fr-FR" sz="2400" dirty="0">
                <a:solidFill>
                  <a:srgbClr val="95B258"/>
                </a:solidFill>
              </a:rPr>
              <a:t>librairie Jackson </a:t>
            </a:r>
            <a:r>
              <a:rPr lang="fr-FR" sz="2400" dirty="0">
                <a:solidFill>
                  <a:srgbClr val="011F39"/>
                </a:solidFill>
              </a:rPr>
              <a:t>pour le </a:t>
            </a:r>
            <a:r>
              <a:rPr lang="fr-FR" sz="2400" dirty="0">
                <a:solidFill>
                  <a:srgbClr val="95B258"/>
                </a:solidFill>
              </a:rPr>
              <a:t>mapping Java POJO &lt;-&gt; JSON</a:t>
            </a:r>
          </a:p>
          <a:p>
            <a:pPr marL="800100" lvl="1" indent="-342900">
              <a:lnSpc>
                <a:spcPct val="120000"/>
              </a:lnSpc>
              <a:buFont typeface="Arial" panose="020B0604020202020204" pitchFamily="34" charset="0"/>
              <a:buChar char="•"/>
            </a:pPr>
            <a:r>
              <a:rPr lang="fr-FR" dirty="0">
                <a:solidFill>
                  <a:srgbClr val="011F39"/>
                </a:solidFill>
              </a:rPr>
              <a:t>Du client vers le Serveur et inversement</a:t>
            </a:r>
          </a:p>
          <a:p>
            <a:pPr marL="800100" lvl="1" indent="-342900">
              <a:lnSpc>
                <a:spcPct val="120000"/>
              </a:lnSpc>
              <a:buFont typeface="Arial" panose="020B0604020202020204" pitchFamily="34" charset="0"/>
              <a:buChar char="•"/>
            </a:pPr>
            <a:r>
              <a:rPr lang="fr-FR" dirty="0">
                <a:solidFill>
                  <a:srgbClr val="011F39"/>
                </a:solidFill>
              </a:rPr>
              <a:t>Cette librairie est importée automatiquement avec le starter Spring Web</a:t>
            </a:r>
            <a:endParaRPr lang="fr-FR" dirty="0">
              <a:solidFill>
                <a:srgbClr val="95B258"/>
              </a:solidFill>
            </a:endParaRPr>
          </a:p>
          <a:p>
            <a:pPr marL="800100" lvl="1" indent="-342900">
              <a:lnSpc>
                <a:spcPct val="120000"/>
              </a:lnSpc>
              <a:buFont typeface="Arial" panose="020B0604020202020204" pitchFamily="34" charset="0"/>
              <a:buChar char="•"/>
            </a:pPr>
            <a:endParaRPr lang="fr-FR" sz="100" dirty="0">
              <a:solidFill>
                <a:srgbClr val="95B258"/>
              </a:solidFill>
            </a:endParaRPr>
          </a:p>
          <a:p>
            <a:pPr marL="800100" lvl="1" indent="-342900">
              <a:lnSpc>
                <a:spcPct val="120000"/>
              </a:lnSpc>
              <a:buFont typeface="Arial" panose="020B0604020202020204" pitchFamily="34" charset="0"/>
              <a:buChar char="•"/>
            </a:pPr>
            <a:endParaRPr lang="fr-FR" sz="100" dirty="0">
              <a:solidFill>
                <a:srgbClr val="95B258"/>
              </a:solidFill>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@RestController</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Web Service</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2" name="Rectangle : coins arrondis 1">
            <a:extLst>
              <a:ext uri="{FF2B5EF4-FFF2-40B4-BE49-F238E27FC236}">
                <a16:creationId xmlns:a16="http://schemas.microsoft.com/office/drawing/2014/main" id="{F1E80D21-58D6-E271-390F-9D18654218D4}"/>
              </a:ext>
            </a:extLst>
          </p:cNvPr>
          <p:cNvSpPr/>
          <p:nvPr/>
        </p:nvSpPr>
        <p:spPr>
          <a:xfrm>
            <a:off x="3506875" y="4651837"/>
            <a:ext cx="2264251" cy="1176953"/>
          </a:xfrm>
          <a:prstGeom prst="roundRect">
            <a:avLst/>
          </a:prstGeom>
          <a:solidFill>
            <a:srgbClr val="4AA5B7"/>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1"/>
                </a:solidFill>
                <a:latin typeface="Segoe UI" panose="020B0502040204020203" pitchFamily="34" charset="0"/>
                <a:cs typeface="Segoe UI" panose="020B0502040204020203" pitchFamily="34" charset="0"/>
              </a:rPr>
              <a:t>JSON</a:t>
            </a:r>
            <a:endParaRPr lang="fr-FR" dirty="0">
              <a:solidFill>
                <a:schemeClr val="bg1"/>
              </a:solidFill>
              <a:latin typeface="Segoe UI" panose="020B0502040204020203" pitchFamily="34" charset="0"/>
              <a:cs typeface="Segoe UI" panose="020B0502040204020203" pitchFamily="34" charset="0"/>
            </a:endParaRPr>
          </a:p>
        </p:txBody>
      </p:sp>
      <p:sp>
        <p:nvSpPr>
          <p:cNvPr id="3" name="Rectangle : coins arrondis 2">
            <a:extLst>
              <a:ext uri="{FF2B5EF4-FFF2-40B4-BE49-F238E27FC236}">
                <a16:creationId xmlns:a16="http://schemas.microsoft.com/office/drawing/2014/main" id="{93922E66-9B51-D1B2-EFE8-9DBE98432998}"/>
              </a:ext>
            </a:extLst>
          </p:cNvPr>
          <p:cNvSpPr/>
          <p:nvPr/>
        </p:nvSpPr>
        <p:spPr>
          <a:xfrm>
            <a:off x="8542730" y="4651835"/>
            <a:ext cx="2231239" cy="1176955"/>
          </a:xfrm>
          <a:prstGeom prst="roundRect">
            <a:avLst/>
          </a:prstGeom>
          <a:solidFill>
            <a:srgbClr val="016B9F"/>
          </a:solidFill>
          <a:ln>
            <a:solidFill>
              <a:srgbClr val="016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1"/>
                </a:solidFill>
                <a:latin typeface="Segoe UI" panose="020B0502040204020203" pitchFamily="34" charset="0"/>
                <a:cs typeface="Segoe UI" panose="020B0502040204020203" pitchFamily="34" charset="0"/>
              </a:rPr>
              <a:t>Java </a:t>
            </a:r>
          </a:p>
          <a:p>
            <a:pPr algn="ctr"/>
            <a:r>
              <a:rPr lang="fr-FR" sz="2400" dirty="0">
                <a:solidFill>
                  <a:schemeClr val="bg1"/>
                </a:solidFill>
                <a:latin typeface="Segoe UI" panose="020B0502040204020203" pitchFamily="34" charset="0"/>
                <a:cs typeface="Segoe UI" panose="020B0502040204020203" pitchFamily="34" charset="0"/>
              </a:rPr>
              <a:t>POJO</a:t>
            </a:r>
          </a:p>
        </p:txBody>
      </p:sp>
      <p:cxnSp>
        <p:nvCxnSpPr>
          <p:cNvPr id="4" name="Connecteur droit avec flèche 3">
            <a:extLst>
              <a:ext uri="{FF2B5EF4-FFF2-40B4-BE49-F238E27FC236}">
                <a16:creationId xmlns:a16="http://schemas.microsoft.com/office/drawing/2014/main" id="{9E40B51F-7D8F-45F8-B830-A21BD64F2757}"/>
              </a:ext>
            </a:extLst>
          </p:cNvPr>
          <p:cNvCxnSpPr/>
          <p:nvPr/>
        </p:nvCxnSpPr>
        <p:spPr>
          <a:xfrm>
            <a:off x="5865475" y="4956633"/>
            <a:ext cx="2488557" cy="0"/>
          </a:xfrm>
          <a:prstGeom prst="straightConnector1">
            <a:avLst/>
          </a:prstGeom>
          <a:ln w="38100">
            <a:solidFill>
              <a:srgbClr val="95B258"/>
            </a:solidFill>
            <a:tailEnd type="triangle"/>
          </a:ln>
        </p:spPr>
        <p:style>
          <a:lnRef idx="1">
            <a:schemeClr val="dk1"/>
          </a:lnRef>
          <a:fillRef idx="0">
            <a:schemeClr val="dk1"/>
          </a:fillRef>
          <a:effectRef idx="0">
            <a:schemeClr val="dk1"/>
          </a:effectRef>
          <a:fontRef idx="minor">
            <a:schemeClr val="tx1"/>
          </a:fontRef>
        </p:style>
      </p:cxnSp>
      <p:cxnSp>
        <p:nvCxnSpPr>
          <p:cNvPr id="7" name="Connecteur droit avec flèche 6">
            <a:extLst>
              <a:ext uri="{FF2B5EF4-FFF2-40B4-BE49-F238E27FC236}">
                <a16:creationId xmlns:a16="http://schemas.microsoft.com/office/drawing/2014/main" id="{E6C1256D-16B1-9DE5-0CE9-B04AE5867050}"/>
              </a:ext>
            </a:extLst>
          </p:cNvPr>
          <p:cNvCxnSpPr>
            <a:cxnSpLocks/>
          </p:cNvCxnSpPr>
          <p:nvPr/>
        </p:nvCxnSpPr>
        <p:spPr>
          <a:xfrm flipH="1">
            <a:off x="5865475" y="5591633"/>
            <a:ext cx="2488557" cy="0"/>
          </a:xfrm>
          <a:prstGeom prst="straightConnector1">
            <a:avLst/>
          </a:prstGeom>
          <a:ln w="38100">
            <a:solidFill>
              <a:srgbClr val="95B258"/>
            </a:solidFill>
            <a:tailEnd type="triangle"/>
          </a:ln>
        </p:spPr>
        <p:style>
          <a:lnRef idx="1">
            <a:schemeClr val="dk1"/>
          </a:lnRef>
          <a:fillRef idx="0">
            <a:schemeClr val="dk1"/>
          </a:fillRef>
          <a:effectRef idx="0">
            <a:schemeClr val="dk1"/>
          </a:effectRef>
          <a:fontRef idx="minor">
            <a:schemeClr val="tx1"/>
          </a:fontRef>
        </p:style>
      </p:cxnSp>
      <p:sp>
        <p:nvSpPr>
          <p:cNvPr id="10" name="ZoneTexte 9">
            <a:extLst>
              <a:ext uri="{FF2B5EF4-FFF2-40B4-BE49-F238E27FC236}">
                <a16:creationId xmlns:a16="http://schemas.microsoft.com/office/drawing/2014/main" id="{0935D202-5472-8A3C-6D32-E6AFD63289F4}"/>
              </a:ext>
            </a:extLst>
          </p:cNvPr>
          <p:cNvSpPr txBox="1"/>
          <p:nvPr/>
        </p:nvSpPr>
        <p:spPr>
          <a:xfrm>
            <a:off x="6621887" y="5134433"/>
            <a:ext cx="914400" cy="914400"/>
          </a:xfrm>
          <a:prstGeom prst="rect">
            <a:avLst/>
          </a:prstGeom>
        </p:spPr>
        <p:txBody>
          <a:bodyPr vert="horz" wrap="none" lIns="91440" tIns="45720" rIns="91440" bIns="45720" rtlCol="0" anchor="b">
            <a:normAutofit/>
          </a:bodyPr>
          <a:lstStyle/>
          <a:p>
            <a:pPr algn="ctr"/>
            <a:r>
              <a:rPr lang="fr-FR" sz="2000" dirty="0">
                <a:latin typeface="Segoe UI" panose="020B0502040204020203" pitchFamily="34" charset="0"/>
                <a:cs typeface="Segoe UI" panose="020B0502040204020203" pitchFamily="34" charset="0"/>
              </a:rPr>
              <a:t>Call </a:t>
            </a:r>
            <a:r>
              <a:rPr lang="fr-FR" sz="2000" dirty="0" err="1">
                <a:latin typeface="Segoe UI" panose="020B0502040204020203" pitchFamily="34" charset="0"/>
                <a:cs typeface="Segoe UI" panose="020B0502040204020203" pitchFamily="34" charset="0"/>
              </a:rPr>
              <a:t>getXXX</a:t>
            </a:r>
            <a:endParaRPr lang="fr-FR" sz="2000" dirty="0">
              <a:latin typeface="Segoe UI" panose="020B0502040204020203" pitchFamily="34" charset="0"/>
              <a:cs typeface="Segoe UI" panose="020B0502040204020203" pitchFamily="34" charset="0"/>
            </a:endParaRPr>
          </a:p>
        </p:txBody>
      </p:sp>
      <p:sp>
        <p:nvSpPr>
          <p:cNvPr id="11" name="ZoneTexte 10">
            <a:extLst>
              <a:ext uri="{FF2B5EF4-FFF2-40B4-BE49-F238E27FC236}">
                <a16:creationId xmlns:a16="http://schemas.microsoft.com/office/drawing/2014/main" id="{EECACC01-6D29-56FA-1911-B73511EECDDE}"/>
              </a:ext>
            </a:extLst>
          </p:cNvPr>
          <p:cNvSpPr txBox="1"/>
          <p:nvPr/>
        </p:nvSpPr>
        <p:spPr>
          <a:xfrm>
            <a:off x="6621887" y="4499433"/>
            <a:ext cx="914400" cy="443811"/>
          </a:xfrm>
          <a:prstGeom prst="rect">
            <a:avLst/>
          </a:prstGeom>
        </p:spPr>
        <p:txBody>
          <a:bodyPr vert="horz" wrap="none" lIns="91440" tIns="45720" rIns="91440" bIns="45720" rtlCol="0" anchor="b">
            <a:normAutofit/>
          </a:bodyPr>
          <a:lstStyle/>
          <a:p>
            <a:pPr algn="ctr"/>
            <a:r>
              <a:rPr lang="fr-FR" sz="2000" dirty="0">
                <a:latin typeface="Segoe UI" panose="020B0502040204020203" pitchFamily="34" charset="0"/>
                <a:cs typeface="Segoe UI" panose="020B0502040204020203" pitchFamily="34" charset="0"/>
              </a:rPr>
              <a:t>Call </a:t>
            </a:r>
            <a:r>
              <a:rPr lang="fr-FR" sz="2000" dirty="0" err="1">
                <a:latin typeface="Segoe UI" panose="020B0502040204020203" pitchFamily="34" charset="0"/>
                <a:cs typeface="Segoe UI" panose="020B0502040204020203" pitchFamily="34" charset="0"/>
              </a:rPr>
              <a:t>setXXX</a:t>
            </a:r>
            <a:endParaRPr lang="fr-FR"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02204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5" y="1316959"/>
            <a:ext cx="8330938" cy="358130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marL="342900" indent="-342900">
              <a:lnSpc>
                <a:spcPct val="120000"/>
              </a:lnSpc>
              <a:buFont typeface="Arial" panose="020B0604020202020204" pitchFamily="34" charset="0"/>
              <a:buChar char="•"/>
            </a:pPr>
            <a:r>
              <a:rPr lang="fr-FR" sz="2400" dirty="0">
                <a:solidFill>
                  <a:srgbClr val="011F39"/>
                </a:solidFill>
              </a:rPr>
              <a:t>Un contrôleur REST de Spring peut transmettre un </a:t>
            </a:r>
            <a:r>
              <a:rPr lang="fr-FR" sz="2400" dirty="0" err="1">
                <a:solidFill>
                  <a:srgbClr val="95B258"/>
                </a:solidFill>
              </a:rPr>
              <a:t>ResponseEntity</a:t>
            </a:r>
            <a:r>
              <a:rPr lang="fr-FR" sz="2400" dirty="0">
                <a:solidFill>
                  <a:srgbClr val="95B258"/>
                </a:solidFill>
              </a:rPr>
              <a:t>&lt;T&gt;</a:t>
            </a:r>
          </a:p>
          <a:p>
            <a:pPr marL="800100" lvl="1" indent="-342900">
              <a:lnSpc>
                <a:spcPct val="120000"/>
              </a:lnSpc>
              <a:buFont typeface="Arial" panose="020B0604020202020204" pitchFamily="34" charset="0"/>
              <a:buChar char="•"/>
            </a:pPr>
            <a:r>
              <a:rPr lang="fr-FR" dirty="0">
                <a:solidFill>
                  <a:srgbClr val="011F39"/>
                </a:solidFill>
              </a:rPr>
              <a:t>C’est un objet Java pouvant contenir :</a:t>
            </a:r>
          </a:p>
          <a:p>
            <a:pPr marL="800100" lvl="1" indent="-342900">
              <a:lnSpc>
                <a:spcPct val="120000"/>
              </a:lnSpc>
              <a:buFont typeface="Arial" panose="020B0604020202020204" pitchFamily="34" charset="0"/>
              <a:buChar char="•"/>
            </a:pPr>
            <a:r>
              <a:rPr lang="fr-FR" dirty="0">
                <a:solidFill>
                  <a:srgbClr val="011F39"/>
                </a:solidFill>
              </a:rPr>
              <a:t>La valeur de retour (</a:t>
            </a:r>
            <a:r>
              <a:rPr lang="fr-FR" dirty="0" err="1">
                <a:solidFill>
                  <a:srgbClr val="011F39"/>
                </a:solidFill>
              </a:rPr>
              <a:t>response</a:t>
            </a:r>
            <a:r>
              <a:rPr lang="fr-FR" dirty="0">
                <a:solidFill>
                  <a:srgbClr val="011F39"/>
                </a:solidFill>
              </a:rPr>
              <a:t> body) (String, </a:t>
            </a:r>
            <a:r>
              <a:rPr lang="fr-FR" dirty="0" err="1">
                <a:solidFill>
                  <a:srgbClr val="011F39"/>
                </a:solidFill>
              </a:rPr>
              <a:t>int</a:t>
            </a:r>
            <a:r>
              <a:rPr lang="fr-FR" dirty="0">
                <a:solidFill>
                  <a:srgbClr val="011F39"/>
                </a:solidFill>
              </a:rPr>
              <a:t>, …, JSON, XML)</a:t>
            </a:r>
          </a:p>
          <a:p>
            <a:pPr marL="800100" lvl="1" indent="-342900">
              <a:lnSpc>
                <a:spcPct val="120000"/>
              </a:lnSpc>
              <a:buFont typeface="Arial" panose="020B0604020202020204" pitchFamily="34" charset="0"/>
              <a:buChar char="•"/>
            </a:pPr>
            <a:r>
              <a:rPr lang="fr-FR" dirty="0">
                <a:solidFill>
                  <a:srgbClr val="011F39"/>
                </a:solidFill>
              </a:rPr>
              <a:t>Des paramètres de headers HTTP</a:t>
            </a:r>
          </a:p>
          <a:p>
            <a:pPr marL="800100" lvl="1" indent="-342900">
              <a:lnSpc>
                <a:spcPct val="120000"/>
              </a:lnSpc>
              <a:buFont typeface="Arial" panose="020B0604020202020204" pitchFamily="34" charset="0"/>
              <a:buChar char="•"/>
            </a:pPr>
            <a:r>
              <a:rPr lang="fr-FR" dirty="0">
                <a:solidFill>
                  <a:srgbClr val="011F39"/>
                </a:solidFill>
              </a:rPr>
              <a:t>Un statut HTTP (2XX, 4XX, …)</a:t>
            </a:r>
          </a:p>
          <a:p>
            <a:pPr marL="800100" lvl="1" indent="-342900">
              <a:lnSpc>
                <a:spcPct val="120000"/>
              </a:lnSpc>
              <a:buFont typeface="Arial" panose="020B0604020202020204" pitchFamily="34" charset="0"/>
              <a:buChar char="•"/>
            </a:pPr>
            <a:endParaRPr lang="fr-FR" dirty="0">
              <a:solidFill>
                <a:srgbClr val="011F39"/>
              </a:solidFill>
            </a:endParaRPr>
          </a:p>
          <a:p>
            <a:pPr marL="342900" indent="-342900">
              <a:lnSpc>
                <a:spcPct val="120000"/>
              </a:lnSpc>
              <a:buClr>
                <a:srgbClr val="011F39"/>
              </a:buClr>
              <a:buFont typeface="Arial" panose="020B0604020202020204" pitchFamily="34" charset="0"/>
              <a:buChar char="•"/>
            </a:pPr>
            <a:r>
              <a:rPr lang="fr-FR" sz="2400" dirty="0" err="1">
                <a:solidFill>
                  <a:srgbClr val="95B258"/>
                </a:solidFill>
              </a:rPr>
              <a:t>ResponseEntity</a:t>
            </a:r>
            <a:r>
              <a:rPr lang="fr-FR" sz="2400" dirty="0">
                <a:solidFill>
                  <a:srgbClr val="95B258"/>
                </a:solidFill>
              </a:rPr>
              <a:t>&lt;T&gt; </a:t>
            </a:r>
            <a:r>
              <a:rPr lang="fr-FR" sz="2400" dirty="0">
                <a:solidFill>
                  <a:srgbClr val="011F39"/>
                </a:solidFill>
              </a:rPr>
              <a:t>fournit un </a:t>
            </a:r>
            <a:r>
              <a:rPr lang="fr-FR" sz="2400" dirty="0" err="1">
                <a:solidFill>
                  <a:srgbClr val="95B258"/>
                </a:solidFill>
              </a:rPr>
              <a:t>builder</a:t>
            </a:r>
            <a:r>
              <a:rPr lang="fr-FR" sz="2400" dirty="0">
                <a:solidFill>
                  <a:srgbClr val="011F39"/>
                </a:solidFill>
              </a:rPr>
              <a:t> pour construire la réponse</a:t>
            </a:r>
            <a:endParaRPr lang="fr-FR" dirty="0">
              <a:solidFill>
                <a:srgbClr val="011F39"/>
              </a:solidFill>
            </a:endParaRPr>
          </a:p>
          <a:p>
            <a:pPr marL="800100" lvl="1" indent="-342900">
              <a:lnSpc>
                <a:spcPct val="120000"/>
              </a:lnSpc>
              <a:buClr>
                <a:srgbClr val="011F39"/>
              </a:buClr>
              <a:buFont typeface="Arial" panose="020B0604020202020204" pitchFamily="34" charset="0"/>
              <a:buChar char="•"/>
            </a:pPr>
            <a:endParaRPr lang="fr-FR" sz="100" dirty="0">
              <a:solidFill>
                <a:srgbClr val="011F39"/>
              </a:solidFill>
            </a:endParaRPr>
          </a:p>
          <a:p>
            <a:pPr marL="800100" lvl="1" indent="-342900">
              <a:lnSpc>
                <a:spcPct val="120000"/>
              </a:lnSpc>
              <a:buClr>
                <a:srgbClr val="011F39"/>
              </a:buClr>
              <a:buFont typeface="Arial" panose="020B0604020202020204" pitchFamily="34" charset="0"/>
              <a:buChar char="•"/>
            </a:pPr>
            <a:endParaRPr lang="fr-FR" sz="100" dirty="0">
              <a:solidFill>
                <a:srgbClr val="011F39"/>
              </a:solidFill>
            </a:endParaRPr>
          </a:p>
          <a:p>
            <a:pPr marL="800100" lvl="1" indent="-342900">
              <a:lnSpc>
                <a:spcPct val="120000"/>
              </a:lnSpc>
              <a:buClr>
                <a:srgbClr val="011F39"/>
              </a:buClr>
              <a:buFont typeface="Arial" panose="020B0604020202020204" pitchFamily="34" charset="0"/>
              <a:buChar char="•"/>
            </a:pPr>
            <a:r>
              <a:rPr lang="fr-FR" sz="100" dirty="0" err="1">
                <a:solidFill>
                  <a:srgbClr val="011F39"/>
                </a:solidFill>
              </a:rPr>
              <a:t>uiu</a:t>
            </a:r>
            <a:endParaRPr lang="fr-FR" sz="100" dirty="0">
              <a:solidFill>
                <a:srgbClr val="95B258"/>
              </a:solidFill>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@RestController</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Web Service</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3" name="ZoneTexte 2">
            <a:extLst>
              <a:ext uri="{FF2B5EF4-FFF2-40B4-BE49-F238E27FC236}">
                <a16:creationId xmlns:a16="http://schemas.microsoft.com/office/drawing/2014/main" id="{09DFAA1E-26BE-B014-F004-D0E37A3A8E15}"/>
              </a:ext>
            </a:extLst>
          </p:cNvPr>
          <p:cNvSpPr txBox="1"/>
          <p:nvPr/>
        </p:nvSpPr>
        <p:spPr>
          <a:xfrm>
            <a:off x="2206753" y="4802377"/>
            <a:ext cx="9631060" cy="738664"/>
          </a:xfrm>
          <a:prstGeom prst="rect">
            <a:avLst/>
          </a:prstGeom>
          <a:noFill/>
          <a:ln>
            <a:solidFill>
              <a:srgbClr val="011F39"/>
            </a:solidFill>
          </a:ln>
        </p:spPr>
        <p:txBody>
          <a:bodyPr wrap="square">
            <a:spAutoFit/>
          </a:bodyPr>
          <a:lstStyle/>
          <a:p>
            <a:r>
              <a:rPr lang="fr-FR" sz="1400" dirty="0" err="1">
                <a:solidFill>
                  <a:srgbClr val="000000"/>
                </a:solidFill>
                <a:effectLst/>
                <a:latin typeface="Consolas" panose="020B0609020204030204" pitchFamily="49" charset="0"/>
              </a:rPr>
              <a:t>ResponseEntity.</a:t>
            </a:r>
            <a:r>
              <a:rPr lang="fr-FR" sz="1400" i="1" dirty="0" err="1">
                <a:solidFill>
                  <a:srgbClr val="000000"/>
                </a:solidFill>
                <a:effectLst/>
                <a:latin typeface="Consolas" panose="020B0609020204030204" pitchFamily="49" charset="0"/>
              </a:rPr>
              <a:t>ok</a:t>
            </a:r>
            <a:r>
              <a:rPr lang="fr-FR" sz="1400" dirty="0">
                <a:solidFill>
                  <a:srgbClr val="000000"/>
                </a:solidFill>
                <a:effectLst/>
                <a:latin typeface="Consolas" panose="020B0609020204030204" pitchFamily="49" charset="0"/>
              </a:rPr>
              <a:t>(</a:t>
            </a:r>
            <a:r>
              <a:rPr lang="fr-FR" sz="1400" dirty="0" err="1">
                <a:solidFill>
                  <a:srgbClr val="6A3E3E"/>
                </a:solidFill>
                <a:effectLst/>
                <a:latin typeface="Consolas" panose="020B0609020204030204" pitchFamily="49" charset="0"/>
              </a:rPr>
              <a:t>employes</a:t>
            </a:r>
            <a:r>
              <a:rPr lang="fr-FR" sz="1400" dirty="0">
                <a:solidFill>
                  <a:srgbClr val="000000"/>
                </a:solidFill>
                <a:effectLst/>
                <a:latin typeface="Consolas" panose="020B0609020204030204" pitchFamily="49" charset="0"/>
              </a:rPr>
              <a:t>)</a:t>
            </a:r>
          </a:p>
          <a:p>
            <a:pPr marL="0" marR="0">
              <a:spcBef>
                <a:spcPts val="0"/>
              </a:spcBef>
              <a:spcAft>
                <a:spcPts val="0"/>
              </a:spcAft>
            </a:pPr>
            <a:endParaRPr lang="fr-FR" sz="1400" b="1" dirty="0">
              <a:solidFill>
                <a:srgbClr val="7F0055"/>
              </a:solidFill>
              <a:effectLst/>
              <a:latin typeface="Consolas" panose="020B0609020204030204" pitchFamily="49" charset="0"/>
            </a:endParaRPr>
          </a:p>
          <a:p>
            <a:pPr marL="0" marR="0">
              <a:spcBef>
                <a:spcPts val="0"/>
              </a:spcBef>
              <a:spcAft>
                <a:spcPts val="0"/>
              </a:spcAft>
            </a:pPr>
            <a:r>
              <a:rPr lang="fr-FR" sz="1400" dirty="0" err="1">
                <a:solidFill>
                  <a:srgbClr val="000000"/>
                </a:solidFill>
                <a:effectLst/>
                <a:latin typeface="Consolas" panose="020B0609020204030204" pitchFamily="49" charset="0"/>
              </a:rPr>
              <a:t>ResponseEntity.</a:t>
            </a:r>
            <a:r>
              <a:rPr lang="fr-FR" sz="1400" i="1" dirty="0" err="1">
                <a:solidFill>
                  <a:srgbClr val="000000"/>
                </a:solidFill>
                <a:effectLst/>
                <a:latin typeface="Consolas" panose="020B0609020204030204" pitchFamily="49" charset="0"/>
              </a:rPr>
              <a:t>status</a:t>
            </a:r>
            <a:r>
              <a:rPr lang="fr-FR" sz="1400" dirty="0">
                <a:solidFill>
                  <a:srgbClr val="000000"/>
                </a:solidFill>
                <a:effectLst/>
                <a:latin typeface="Consolas" panose="020B0609020204030204" pitchFamily="49" charset="0"/>
              </a:rPr>
              <a:t>(</a:t>
            </a:r>
            <a:r>
              <a:rPr lang="fr-FR" sz="1400" dirty="0" err="1">
                <a:solidFill>
                  <a:srgbClr val="000000"/>
                </a:solidFill>
                <a:effectLst/>
                <a:latin typeface="Consolas" panose="020B0609020204030204" pitchFamily="49" charset="0"/>
              </a:rPr>
              <a:t>HttpStatus.</a:t>
            </a:r>
            <a:r>
              <a:rPr lang="fr-FR" sz="1400" b="1" i="1" dirty="0" err="1">
                <a:solidFill>
                  <a:srgbClr val="0000C0"/>
                </a:solidFill>
                <a:effectLst/>
                <a:latin typeface="Consolas" panose="020B0609020204030204" pitchFamily="49" charset="0"/>
              </a:rPr>
              <a:t>NOT_ACCEPTABLE</a:t>
            </a:r>
            <a:r>
              <a:rPr lang="fr-FR" sz="1400" dirty="0">
                <a:solidFill>
                  <a:srgbClr val="000000"/>
                </a:solidFill>
                <a:effectLst/>
                <a:latin typeface="Consolas" panose="020B0609020204030204" pitchFamily="49" charset="0"/>
              </a:rPr>
              <a:t>).body(</a:t>
            </a:r>
            <a:r>
              <a:rPr lang="fr-FR" sz="1400" dirty="0">
                <a:solidFill>
                  <a:srgbClr val="2A00FF"/>
                </a:solidFill>
                <a:effectLst/>
                <a:latin typeface="Consolas" panose="020B0609020204030204" pitchFamily="49" charset="0"/>
              </a:rPr>
              <a:t>"Votre identifiant n'est pas un entier"</a:t>
            </a:r>
            <a:r>
              <a:rPr lang="fr-FR" sz="140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974740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Frameworls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Web Service</a:t>
            </a: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@GetMapping</a:t>
            </a:r>
          </a:p>
        </p:txBody>
      </p:sp>
    </p:spTree>
    <p:extLst>
      <p:ext uri="{BB962C8B-B14F-4D97-AF65-F5344CB8AC3E}">
        <p14:creationId xmlns:p14="http://schemas.microsoft.com/office/powerpoint/2010/main" val="2918120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5" y="1316959"/>
            <a:ext cx="8330938" cy="3211970"/>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rPr>
              <a:t>Une requête HTTP GET</a:t>
            </a:r>
          </a:p>
          <a:p>
            <a:pPr marL="800100" lvl="1" indent="-342900">
              <a:lnSpc>
                <a:spcPct val="120000"/>
              </a:lnSpc>
              <a:buFont typeface="Arial" panose="020B0604020202020204" pitchFamily="34" charset="0"/>
              <a:buChar char="•"/>
            </a:pPr>
            <a:r>
              <a:rPr lang="fr-FR" dirty="0">
                <a:solidFill>
                  <a:srgbClr val="011F39"/>
                </a:solidFill>
              </a:rPr>
              <a:t>Utilisée pour récupérer les informations déjà présentes sur le serveur.</a:t>
            </a:r>
          </a:p>
          <a:p>
            <a:pPr marL="800100" lvl="1" indent="-342900">
              <a:lnSpc>
                <a:spcPct val="120000"/>
              </a:lnSpc>
              <a:buFont typeface="Arial" panose="020B0604020202020204" pitchFamily="34" charset="0"/>
              <a:buChar char="•"/>
            </a:pPr>
            <a:r>
              <a:rPr lang="fr-FR" dirty="0">
                <a:solidFill>
                  <a:srgbClr val="011F39"/>
                </a:solidFill>
              </a:rPr>
              <a:t>Ne change pas l'état du serveur</a:t>
            </a: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sz="100" dirty="0">
              <a:solidFill>
                <a:srgbClr val="95B258"/>
              </a:solidFill>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90992" y="1240997"/>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@GetMapping</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Web Service</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4" name="Organigramme : Connecteur 3">
            <a:extLst>
              <a:ext uri="{FF2B5EF4-FFF2-40B4-BE49-F238E27FC236}">
                <a16:creationId xmlns:a16="http://schemas.microsoft.com/office/drawing/2014/main" id="{56A912C4-E839-BCA1-A5A7-1A6DB2C87AC2}"/>
              </a:ext>
            </a:extLst>
          </p:cNvPr>
          <p:cNvSpPr/>
          <p:nvPr/>
        </p:nvSpPr>
        <p:spPr>
          <a:xfrm>
            <a:off x="5990417" y="2805836"/>
            <a:ext cx="2852414" cy="2577977"/>
          </a:xfrm>
          <a:prstGeom prst="flowChartConnec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cs typeface="Segoe UI" panose="020B0502040204020203" pitchFamily="34" charset="0"/>
            </a:endParaRPr>
          </a:p>
        </p:txBody>
      </p:sp>
      <p:pic>
        <p:nvPicPr>
          <p:cNvPr id="7" name="Image 6">
            <a:extLst>
              <a:ext uri="{FF2B5EF4-FFF2-40B4-BE49-F238E27FC236}">
                <a16:creationId xmlns:a16="http://schemas.microsoft.com/office/drawing/2014/main" id="{35CABB19-3041-1C21-BF91-31061056E2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3418" y="3342491"/>
            <a:ext cx="835356" cy="1333638"/>
          </a:xfrm>
          <a:prstGeom prst="rect">
            <a:avLst/>
          </a:prstGeom>
          <a:ln>
            <a:noFill/>
          </a:ln>
        </p:spPr>
      </p:pic>
      <p:sp>
        <p:nvSpPr>
          <p:cNvPr id="8" name="ZoneTexte 7">
            <a:extLst>
              <a:ext uri="{FF2B5EF4-FFF2-40B4-BE49-F238E27FC236}">
                <a16:creationId xmlns:a16="http://schemas.microsoft.com/office/drawing/2014/main" id="{5F21CB8D-8E85-B264-2A3D-8C71B1E151E6}"/>
              </a:ext>
            </a:extLst>
          </p:cNvPr>
          <p:cNvSpPr txBox="1"/>
          <p:nvPr/>
        </p:nvSpPr>
        <p:spPr>
          <a:xfrm>
            <a:off x="6789244" y="4799700"/>
            <a:ext cx="1151864" cy="460545"/>
          </a:xfrm>
          <a:prstGeom prst="rect">
            <a:avLst/>
          </a:prstGeom>
        </p:spPr>
        <p:txBody>
          <a:bodyPr vert="horz" wrap="none" lIns="91440" tIns="45720" rIns="91440" bIns="45720" rtlCol="0" anchor="b">
            <a:normAutofit/>
          </a:bodyPr>
          <a:lstStyle/>
          <a:p>
            <a:r>
              <a:rPr lang="fr-FR" sz="2400" dirty="0">
                <a:solidFill>
                  <a:srgbClr val="011F39"/>
                </a:solidFill>
                <a:latin typeface="Segoe UI" panose="020B0502040204020203" pitchFamily="34" charset="0"/>
                <a:cs typeface="Segoe UI" panose="020B0502040204020203" pitchFamily="34" charset="0"/>
              </a:rPr>
              <a:t> Serveur</a:t>
            </a:r>
          </a:p>
        </p:txBody>
      </p:sp>
      <p:grpSp>
        <p:nvGrpSpPr>
          <p:cNvPr id="22" name="Groupe 21">
            <a:extLst>
              <a:ext uri="{FF2B5EF4-FFF2-40B4-BE49-F238E27FC236}">
                <a16:creationId xmlns:a16="http://schemas.microsoft.com/office/drawing/2014/main" id="{DB73BA6C-4F22-7ED5-010A-3160D6746A75}"/>
              </a:ext>
            </a:extLst>
          </p:cNvPr>
          <p:cNvGrpSpPr/>
          <p:nvPr/>
        </p:nvGrpSpPr>
        <p:grpSpPr>
          <a:xfrm>
            <a:off x="361175" y="3436387"/>
            <a:ext cx="1041573" cy="1145845"/>
            <a:chOff x="2228614" y="3073566"/>
            <a:chExt cx="1041573" cy="1145845"/>
          </a:xfrm>
        </p:grpSpPr>
        <p:pic>
          <p:nvPicPr>
            <p:cNvPr id="3" name="Graphique 2" descr="Ordinateur portable avec un remplissage uni">
              <a:extLst>
                <a:ext uri="{FF2B5EF4-FFF2-40B4-BE49-F238E27FC236}">
                  <a16:creationId xmlns:a16="http://schemas.microsoft.com/office/drawing/2014/main" id="{138671C8-74FB-2A1A-5B99-FCF1F10A32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92201" y="3073566"/>
              <a:ext cx="914400" cy="914400"/>
            </a:xfrm>
            <a:prstGeom prst="rect">
              <a:avLst/>
            </a:prstGeom>
          </p:spPr>
        </p:pic>
        <p:sp>
          <p:nvSpPr>
            <p:cNvPr id="12" name="Titre 1">
              <a:extLst>
                <a:ext uri="{FF2B5EF4-FFF2-40B4-BE49-F238E27FC236}">
                  <a16:creationId xmlns:a16="http://schemas.microsoft.com/office/drawing/2014/main" id="{A2A48088-93D0-214A-E7B0-11F05B464E04}"/>
                </a:ext>
              </a:extLst>
            </p:cNvPr>
            <p:cNvSpPr txBox="1">
              <a:spLocks/>
            </p:cNvSpPr>
            <p:nvPr/>
          </p:nvSpPr>
          <p:spPr>
            <a:xfrm>
              <a:off x="2228614" y="3724980"/>
              <a:ext cx="1041573"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2400" dirty="0">
                  <a:solidFill>
                    <a:srgbClr val="011F39"/>
                  </a:solidFill>
                  <a:latin typeface="Segoe UI" panose="020B0502040204020203" pitchFamily="34" charset="0"/>
                  <a:cs typeface="Segoe UI" panose="020B0502040204020203" pitchFamily="34" charset="0"/>
                </a:rPr>
                <a:t>Client</a:t>
              </a:r>
              <a:endParaRPr lang="fr-FR" sz="2000" dirty="0">
                <a:solidFill>
                  <a:srgbClr val="011F39"/>
                </a:solidFill>
                <a:latin typeface="Segoe UI" panose="020B0502040204020203" pitchFamily="34" charset="0"/>
                <a:cs typeface="Segoe UI" panose="020B0502040204020203" pitchFamily="34" charset="0"/>
              </a:endParaRPr>
            </a:p>
          </p:txBody>
        </p:sp>
      </p:grpSp>
      <p:cxnSp>
        <p:nvCxnSpPr>
          <p:cNvPr id="13" name="Connecteur droit avec flèche 12">
            <a:extLst>
              <a:ext uri="{FF2B5EF4-FFF2-40B4-BE49-F238E27FC236}">
                <a16:creationId xmlns:a16="http://schemas.microsoft.com/office/drawing/2014/main" id="{500E0303-1DF8-D75C-875A-6BE6A3B3F3E8}"/>
              </a:ext>
            </a:extLst>
          </p:cNvPr>
          <p:cNvCxnSpPr>
            <a:cxnSpLocks/>
          </p:cNvCxnSpPr>
          <p:nvPr/>
        </p:nvCxnSpPr>
        <p:spPr>
          <a:xfrm>
            <a:off x="1483579" y="3841028"/>
            <a:ext cx="4965762" cy="22392"/>
          </a:xfrm>
          <a:prstGeom prst="straightConnector1">
            <a:avLst/>
          </a:prstGeom>
          <a:ln w="38100">
            <a:solidFill>
              <a:srgbClr val="95B258"/>
            </a:solidFill>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54045100-9E7A-E7E3-86FB-CC0AB512EAFE}"/>
              </a:ext>
            </a:extLst>
          </p:cNvPr>
          <p:cNvCxnSpPr>
            <a:cxnSpLocks/>
          </p:cNvCxnSpPr>
          <p:nvPr/>
        </p:nvCxnSpPr>
        <p:spPr>
          <a:xfrm flipH="1">
            <a:off x="1483579" y="4132660"/>
            <a:ext cx="4965762" cy="0"/>
          </a:xfrm>
          <a:prstGeom prst="straightConnector1">
            <a:avLst/>
          </a:prstGeom>
          <a:ln w="38100">
            <a:solidFill>
              <a:srgbClr val="95B258"/>
            </a:solidFill>
            <a:tailEnd type="triangle"/>
          </a:ln>
        </p:spPr>
        <p:style>
          <a:lnRef idx="1">
            <a:schemeClr val="dk1"/>
          </a:lnRef>
          <a:fillRef idx="0">
            <a:schemeClr val="dk1"/>
          </a:fillRef>
          <a:effectRef idx="0">
            <a:schemeClr val="dk1"/>
          </a:effectRef>
          <a:fontRef idx="minor">
            <a:schemeClr val="tx1"/>
          </a:fontRef>
        </p:style>
      </p:cxnSp>
      <p:cxnSp>
        <p:nvCxnSpPr>
          <p:cNvPr id="19" name="Connecteur droit avec flèche 18">
            <a:extLst>
              <a:ext uri="{FF2B5EF4-FFF2-40B4-BE49-F238E27FC236}">
                <a16:creationId xmlns:a16="http://schemas.microsoft.com/office/drawing/2014/main" id="{F2B17A37-2D68-218A-33CF-B92592C68D77}"/>
              </a:ext>
            </a:extLst>
          </p:cNvPr>
          <p:cNvCxnSpPr>
            <a:cxnSpLocks/>
          </p:cNvCxnSpPr>
          <p:nvPr/>
        </p:nvCxnSpPr>
        <p:spPr>
          <a:xfrm>
            <a:off x="8579576" y="3895637"/>
            <a:ext cx="2527336" cy="0"/>
          </a:xfrm>
          <a:prstGeom prst="straightConnector1">
            <a:avLst/>
          </a:prstGeom>
          <a:ln w="38100">
            <a:solidFill>
              <a:srgbClr val="95B258"/>
            </a:solidFill>
            <a:tailEnd type="triangle"/>
          </a:ln>
        </p:spPr>
        <p:style>
          <a:lnRef idx="1">
            <a:schemeClr val="dk1"/>
          </a:lnRef>
          <a:fillRef idx="0">
            <a:schemeClr val="dk1"/>
          </a:fillRef>
          <a:effectRef idx="0">
            <a:schemeClr val="dk1"/>
          </a:effectRef>
          <a:fontRef idx="minor">
            <a:schemeClr val="tx1"/>
          </a:fontRef>
        </p:style>
      </p:cxnSp>
      <p:cxnSp>
        <p:nvCxnSpPr>
          <p:cNvPr id="20" name="Connecteur droit avec flèche 19">
            <a:extLst>
              <a:ext uri="{FF2B5EF4-FFF2-40B4-BE49-F238E27FC236}">
                <a16:creationId xmlns:a16="http://schemas.microsoft.com/office/drawing/2014/main" id="{749F8782-1212-F43C-4EEE-24C97D278105}"/>
              </a:ext>
            </a:extLst>
          </p:cNvPr>
          <p:cNvCxnSpPr>
            <a:cxnSpLocks/>
          </p:cNvCxnSpPr>
          <p:nvPr/>
        </p:nvCxnSpPr>
        <p:spPr>
          <a:xfrm flipH="1">
            <a:off x="8678386" y="4147065"/>
            <a:ext cx="2428526" cy="0"/>
          </a:xfrm>
          <a:prstGeom prst="straightConnector1">
            <a:avLst/>
          </a:prstGeom>
          <a:ln w="38100">
            <a:solidFill>
              <a:srgbClr val="95B258"/>
            </a:solidFill>
            <a:tailEnd type="triangle"/>
          </a:ln>
        </p:spPr>
        <p:style>
          <a:lnRef idx="1">
            <a:schemeClr val="dk1"/>
          </a:lnRef>
          <a:fillRef idx="0">
            <a:schemeClr val="dk1"/>
          </a:fillRef>
          <a:effectRef idx="0">
            <a:schemeClr val="dk1"/>
          </a:effectRef>
          <a:fontRef idx="minor">
            <a:schemeClr val="tx1"/>
          </a:fontRef>
        </p:style>
      </p:cxnSp>
      <p:sp>
        <p:nvSpPr>
          <p:cNvPr id="21" name="ZoneTexte 20">
            <a:extLst>
              <a:ext uri="{FF2B5EF4-FFF2-40B4-BE49-F238E27FC236}">
                <a16:creationId xmlns:a16="http://schemas.microsoft.com/office/drawing/2014/main" id="{9614FFBC-9757-C8BC-01D5-61B3659F8DC9}"/>
              </a:ext>
            </a:extLst>
          </p:cNvPr>
          <p:cNvSpPr txBox="1"/>
          <p:nvPr/>
        </p:nvSpPr>
        <p:spPr>
          <a:xfrm>
            <a:off x="1483579" y="3353121"/>
            <a:ext cx="4857051" cy="443811"/>
          </a:xfrm>
          <a:prstGeom prst="rect">
            <a:avLst/>
          </a:prstGeom>
        </p:spPr>
        <p:txBody>
          <a:bodyPr vert="horz" wrap="none" lIns="91440" tIns="45720" rIns="91440" bIns="45720" rtlCol="0" anchor="b">
            <a:noAutofit/>
          </a:bodyPr>
          <a:lstStyle/>
          <a:p>
            <a:pPr algn="ctr"/>
            <a:r>
              <a:rPr lang="fr-FR" dirty="0">
                <a:latin typeface="Segoe UI" panose="020B0502040204020203" pitchFamily="34" charset="0"/>
                <a:cs typeface="Segoe UI" panose="020B0502040204020203" pitchFamily="34" charset="0"/>
              </a:rPr>
              <a:t>GET</a:t>
            </a:r>
          </a:p>
          <a:p>
            <a:pPr algn="ctr"/>
            <a:r>
              <a:rPr lang="fr-FR" dirty="0">
                <a:latin typeface="Segoe UI" panose="020B0502040204020203" pitchFamily="34" charset="0"/>
                <a:cs typeface="Segoe UI" panose="020B0502040204020203" pitchFamily="34" charset="0"/>
              </a:rPr>
              <a:t>http://localhost:8080/eniecole/employes</a:t>
            </a:r>
          </a:p>
        </p:txBody>
      </p:sp>
      <p:sp>
        <p:nvSpPr>
          <p:cNvPr id="28" name="ZoneTexte 27">
            <a:extLst>
              <a:ext uri="{FF2B5EF4-FFF2-40B4-BE49-F238E27FC236}">
                <a16:creationId xmlns:a16="http://schemas.microsoft.com/office/drawing/2014/main" id="{8DE83487-B162-F84D-614A-BAAF553573B4}"/>
              </a:ext>
            </a:extLst>
          </p:cNvPr>
          <p:cNvSpPr txBox="1"/>
          <p:nvPr/>
        </p:nvSpPr>
        <p:spPr>
          <a:xfrm>
            <a:off x="8579575" y="3451826"/>
            <a:ext cx="3258237" cy="443811"/>
          </a:xfrm>
          <a:prstGeom prst="rect">
            <a:avLst/>
          </a:prstGeom>
        </p:spPr>
        <p:txBody>
          <a:bodyPr vert="horz" wrap="none" lIns="91440" tIns="45720" rIns="91440" bIns="45720" rtlCol="0" anchor="b">
            <a:noAutofit/>
          </a:bodyPr>
          <a:lstStyle/>
          <a:p>
            <a:pPr algn="ctr"/>
            <a:r>
              <a:rPr lang="fr-FR" sz="1400" dirty="0">
                <a:latin typeface="Segoe UI" panose="020B0502040204020203" pitchFamily="34" charset="0"/>
                <a:cs typeface="Segoe UI" panose="020B0502040204020203" pitchFamily="34" charset="0"/>
              </a:rPr>
              <a:t>SELECT EMPLOYEE</a:t>
            </a:r>
          </a:p>
        </p:txBody>
      </p:sp>
      <p:sp>
        <p:nvSpPr>
          <p:cNvPr id="29" name="ZoneTexte 28">
            <a:extLst>
              <a:ext uri="{FF2B5EF4-FFF2-40B4-BE49-F238E27FC236}">
                <a16:creationId xmlns:a16="http://schemas.microsoft.com/office/drawing/2014/main" id="{A11FFB73-76A6-EB81-133F-3452C11BA652}"/>
              </a:ext>
            </a:extLst>
          </p:cNvPr>
          <p:cNvSpPr txBox="1"/>
          <p:nvPr/>
        </p:nvSpPr>
        <p:spPr>
          <a:xfrm>
            <a:off x="8579575" y="4138421"/>
            <a:ext cx="2527337" cy="443811"/>
          </a:xfrm>
          <a:prstGeom prst="rect">
            <a:avLst/>
          </a:prstGeom>
        </p:spPr>
        <p:txBody>
          <a:bodyPr vert="horz" wrap="none" lIns="91440" tIns="45720" rIns="91440" bIns="45720" rtlCol="0" anchor="b">
            <a:noAutofit/>
          </a:bodyPr>
          <a:lstStyle/>
          <a:p>
            <a:pPr algn="ctr"/>
            <a:r>
              <a:rPr lang="fr-FR" sz="1600" dirty="0">
                <a:latin typeface="Segoe UI" panose="020B0502040204020203" pitchFamily="34" charset="0"/>
                <a:cs typeface="Segoe UI" panose="020B0502040204020203" pitchFamily="34" charset="0"/>
              </a:rPr>
              <a:t>Enregistrements</a:t>
            </a:r>
          </a:p>
        </p:txBody>
      </p:sp>
      <p:sp>
        <p:nvSpPr>
          <p:cNvPr id="30" name="ZoneTexte 29">
            <a:extLst>
              <a:ext uri="{FF2B5EF4-FFF2-40B4-BE49-F238E27FC236}">
                <a16:creationId xmlns:a16="http://schemas.microsoft.com/office/drawing/2014/main" id="{E6545CF2-2B7C-ED18-BFE8-39D9C3174FDE}"/>
              </a:ext>
            </a:extLst>
          </p:cNvPr>
          <p:cNvSpPr txBox="1"/>
          <p:nvPr/>
        </p:nvSpPr>
        <p:spPr>
          <a:xfrm>
            <a:off x="1503636" y="4119684"/>
            <a:ext cx="4945705" cy="443811"/>
          </a:xfrm>
          <a:prstGeom prst="rect">
            <a:avLst/>
          </a:prstGeom>
        </p:spPr>
        <p:txBody>
          <a:bodyPr vert="horz" wrap="none" lIns="91440" tIns="45720" rIns="91440" bIns="45720" rtlCol="0" anchor="b">
            <a:noAutofit/>
          </a:bodyPr>
          <a:lstStyle/>
          <a:p>
            <a:pPr algn="ctr"/>
            <a:r>
              <a:rPr lang="fr-FR" sz="1600" dirty="0">
                <a:latin typeface="Segoe UI" panose="020B0502040204020203" pitchFamily="34" charset="0"/>
                <a:cs typeface="Segoe UI" panose="020B0502040204020203" pitchFamily="34" charset="0"/>
              </a:rPr>
              <a:t>JSON</a:t>
            </a:r>
          </a:p>
        </p:txBody>
      </p:sp>
      <p:sp>
        <p:nvSpPr>
          <p:cNvPr id="31" name="ZoneTexte 30">
            <a:extLst>
              <a:ext uri="{FF2B5EF4-FFF2-40B4-BE49-F238E27FC236}">
                <a16:creationId xmlns:a16="http://schemas.microsoft.com/office/drawing/2014/main" id="{8CBA63CE-E640-AF62-BEDA-05079C8EF1A9}"/>
              </a:ext>
            </a:extLst>
          </p:cNvPr>
          <p:cNvSpPr txBox="1"/>
          <p:nvPr/>
        </p:nvSpPr>
        <p:spPr>
          <a:xfrm>
            <a:off x="7429662" y="2914929"/>
            <a:ext cx="1151864" cy="1959409"/>
          </a:xfrm>
          <a:prstGeom prst="rect">
            <a:avLst/>
          </a:prstGeom>
        </p:spPr>
        <p:txBody>
          <a:bodyPr vert="horz" wrap="none" lIns="91440" tIns="45720" rIns="91440" bIns="45720" rtlCol="0" anchor="b">
            <a:normAutofit/>
          </a:bodyPr>
          <a:lstStyle/>
          <a:p>
            <a:pPr algn="ctr"/>
            <a:r>
              <a:rPr lang="fr-FR" sz="2000" dirty="0">
                <a:solidFill>
                  <a:srgbClr val="011F39"/>
                </a:solidFill>
                <a:latin typeface="Segoe UI" panose="020B0502040204020203" pitchFamily="34" charset="0"/>
                <a:cs typeface="Segoe UI" panose="020B0502040204020203" pitchFamily="34" charset="0"/>
              </a:rPr>
              <a:t> Controller </a:t>
            </a:r>
          </a:p>
          <a:p>
            <a:pPr algn="ctr"/>
            <a:r>
              <a:rPr lang="fr-FR" sz="2000" dirty="0">
                <a:solidFill>
                  <a:srgbClr val="011F39"/>
                </a:solidFill>
                <a:latin typeface="Segoe UI" panose="020B0502040204020203" pitchFamily="34" charset="0"/>
                <a:cs typeface="Segoe UI" panose="020B0502040204020203" pitchFamily="34" charset="0"/>
              </a:rPr>
              <a:t> </a:t>
            </a:r>
          </a:p>
          <a:p>
            <a:pPr algn="ctr"/>
            <a:r>
              <a:rPr lang="fr-FR" sz="2000" dirty="0">
                <a:solidFill>
                  <a:srgbClr val="011F39"/>
                </a:solidFill>
                <a:latin typeface="Segoe UI" panose="020B0502040204020203" pitchFamily="34" charset="0"/>
                <a:cs typeface="Segoe UI" panose="020B0502040204020203" pitchFamily="34" charset="0"/>
              </a:rPr>
              <a:t>BLL</a:t>
            </a:r>
          </a:p>
          <a:p>
            <a:pPr algn="ctr"/>
            <a:r>
              <a:rPr lang="fr-FR" sz="2000" dirty="0">
                <a:solidFill>
                  <a:srgbClr val="011F39"/>
                </a:solidFill>
                <a:latin typeface="Segoe UI" panose="020B0502040204020203" pitchFamily="34" charset="0"/>
                <a:cs typeface="Segoe UI" panose="020B0502040204020203" pitchFamily="34" charset="0"/>
              </a:rPr>
              <a:t>  </a:t>
            </a:r>
          </a:p>
          <a:p>
            <a:pPr algn="ctr"/>
            <a:r>
              <a:rPr lang="fr-FR" sz="2000" dirty="0">
                <a:solidFill>
                  <a:srgbClr val="011F39"/>
                </a:solidFill>
                <a:latin typeface="Segoe UI" panose="020B0502040204020203" pitchFamily="34" charset="0"/>
                <a:cs typeface="Segoe UI" panose="020B0502040204020203" pitchFamily="34" charset="0"/>
              </a:rPr>
              <a:t>DAL</a:t>
            </a:r>
          </a:p>
        </p:txBody>
      </p:sp>
      <p:grpSp>
        <p:nvGrpSpPr>
          <p:cNvPr id="18" name="Groupe 17">
            <a:extLst>
              <a:ext uri="{FF2B5EF4-FFF2-40B4-BE49-F238E27FC236}">
                <a16:creationId xmlns:a16="http://schemas.microsoft.com/office/drawing/2014/main" id="{2DAFECA6-8BE9-5470-C2DE-FAD0803A2499}"/>
              </a:ext>
            </a:extLst>
          </p:cNvPr>
          <p:cNvGrpSpPr/>
          <p:nvPr/>
        </p:nvGrpSpPr>
        <p:grpSpPr>
          <a:xfrm>
            <a:off x="11203772" y="3852224"/>
            <a:ext cx="677066" cy="914285"/>
            <a:chOff x="11203772" y="3852224"/>
            <a:chExt cx="677066" cy="914285"/>
          </a:xfrm>
        </p:grpSpPr>
        <p:pic>
          <p:nvPicPr>
            <p:cNvPr id="23" name="Image 22">
              <a:extLst>
                <a:ext uri="{FF2B5EF4-FFF2-40B4-BE49-F238E27FC236}">
                  <a16:creationId xmlns:a16="http://schemas.microsoft.com/office/drawing/2014/main" id="{E8C21BBC-446A-CEA6-A25A-FEAD92C46BA5}"/>
                </a:ext>
              </a:extLst>
            </p:cNvPr>
            <p:cNvPicPr>
              <a:picLocks noChangeAspect="1"/>
            </p:cNvPicPr>
            <p:nvPr/>
          </p:nvPicPr>
          <p:blipFill>
            <a:blip r:embed="rId8">
              <a:duotone>
                <a:prstClr val="black"/>
                <a:schemeClr val="tx2">
                  <a:tint val="45000"/>
                  <a:satMod val="400000"/>
                </a:schemeClr>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11203772" y="3852224"/>
              <a:ext cx="677066" cy="414703"/>
            </a:xfrm>
            <a:prstGeom prst="rect">
              <a:avLst/>
            </a:prstGeom>
          </p:spPr>
        </p:pic>
        <p:sp>
          <p:nvSpPr>
            <p:cNvPr id="25" name="Titre 1">
              <a:extLst>
                <a:ext uri="{FF2B5EF4-FFF2-40B4-BE49-F238E27FC236}">
                  <a16:creationId xmlns:a16="http://schemas.microsoft.com/office/drawing/2014/main" id="{68FD7C45-73B7-8AF2-FDC3-012B46E4833F}"/>
                </a:ext>
              </a:extLst>
            </p:cNvPr>
            <p:cNvSpPr txBox="1">
              <a:spLocks/>
            </p:cNvSpPr>
            <p:nvPr/>
          </p:nvSpPr>
          <p:spPr>
            <a:xfrm>
              <a:off x="11224369" y="4272078"/>
              <a:ext cx="606456"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2400" dirty="0">
                  <a:solidFill>
                    <a:srgbClr val="011F39"/>
                  </a:solidFill>
                  <a:latin typeface="Segoe UI" panose="020B0502040204020203" pitchFamily="34" charset="0"/>
                  <a:cs typeface="Segoe UI" panose="020B0502040204020203" pitchFamily="34" charset="0"/>
                </a:rPr>
                <a:t>DB</a:t>
              </a:r>
              <a:endParaRPr lang="fr-FR" sz="2000" dirty="0">
                <a:solidFill>
                  <a:srgbClr val="011F39"/>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902655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Web Service</a:t>
            </a: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Spring Web Service</a:t>
            </a:r>
          </a:p>
        </p:txBody>
      </p:sp>
    </p:spTree>
    <p:extLst>
      <p:ext uri="{BB962C8B-B14F-4D97-AF65-F5344CB8AC3E}">
        <p14:creationId xmlns:p14="http://schemas.microsoft.com/office/powerpoint/2010/main" val="687348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7F41D2EA-162A-C430-8842-078FE7452660}"/>
              </a:ext>
            </a:extLst>
          </p:cNvPr>
          <p:cNvGrpSpPr/>
          <p:nvPr/>
        </p:nvGrpSpPr>
        <p:grpSpPr>
          <a:xfrm>
            <a:off x="4953183" y="1548384"/>
            <a:ext cx="7157920" cy="5218176"/>
            <a:chOff x="4886003" y="2507104"/>
            <a:chExt cx="2046332" cy="2434969"/>
          </a:xfrm>
        </p:grpSpPr>
        <p:sp>
          <p:nvSpPr>
            <p:cNvPr id="4" name="Organigramme : Connecteur 3">
              <a:extLst>
                <a:ext uri="{FF2B5EF4-FFF2-40B4-BE49-F238E27FC236}">
                  <a16:creationId xmlns:a16="http://schemas.microsoft.com/office/drawing/2014/main" id="{56A912C4-E839-BCA1-A5A7-1A6DB2C87AC2}"/>
                </a:ext>
              </a:extLst>
            </p:cNvPr>
            <p:cNvSpPr/>
            <p:nvPr/>
          </p:nvSpPr>
          <p:spPr>
            <a:xfrm>
              <a:off x="4886003" y="2507104"/>
              <a:ext cx="2046332" cy="2434969"/>
            </a:xfrm>
            <a:prstGeom prst="flowChartConnec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cs typeface="Segoe UI" panose="020B0502040204020203" pitchFamily="34" charset="0"/>
              </a:endParaRPr>
            </a:p>
          </p:txBody>
        </p:sp>
        <p:sp>
          <p:nvSpPr>
            <p:cNvPr id="8" name="ZoneTexte 7">
              <a:extLst>
                <a:ext uri="{FF2B5EF4-FFF2-40B4-BE49-F238E27FC236}">
                  <a16:creationId xmlns:a16="http://schemas.microsoft.com/office/drawing/2014/main" id="{5F21CB8D-8E85-B264-2A3D-8C71B1E151E6}"/>
                </a:ext>
              </a:extLst>
            </p:cNvPr>
            <p:cNvSpPr txBox="1"/>
            <p:nvPr/>
          </p:nvSpPr>
          <p:spPr>
            <a:xfrm>
              <a:off x="5701639" y="4398408"/>
              <a:ext cx="1151864" cy="460545"/>
            </a:xfrm>
            <a:prstGeom prst="rect">
              <a:avLst/>
            </a:prstGeom>
          </p:spPr>
          <p:txBody>
            <a:bodyPr vert="horz" wrap="none" lIns="91440" tIns="45720" rIns="91440" bIns="45720" rtlCol="0" anchor="b">
              <a:normAutofit/>
            </a:bodyPr>
            <a:lstStyle/>
            <a:p>
              <a:r>
                <a:rPr lang="fr-FR" sz="2400" dirty="0">
                  <a:solidFill>
                    <a:srgbClr val="011F39"/>
                  </a:solidFill>
                  <a:latin typeface="Segoe UI" panose="020B0502040204020203" pitchFamily="34" charset="0"/>
                  <a:cs typeface="Segoe UI" panose="020B0502040204020203" pitchFamily="34" charset="0"/>
                </a:rPr>
                <a:t> Serveur</a:t>
              </a:r>
            </a:p>
          </p:txBody>
        </p:sp>
      </p:grpSp>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5" y="1316959"/>
            <a:ext cx="8330938" cy="2990370"/>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rPr>
              <a:t>Zoom sur l’interaction entre le protocole HTTP et le contrôleur REST de Spring</a:t>
            </a: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sz="100" dirty="0">
              <a:solidFill>
                <a:srgbClr val="95B258"/>
              </a:solidFill>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@GetMapping</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Web Service</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2" name="Rectangle à coins arrondis 11">
            <a:extLst>
              <a:ext uri="{FF2B5EF4-FFF2-40B4-BE49-F238E27FC236}">
                <a16:creationId xmlns:a16="http://schemas.microsoft.com/office/drawing/2014/main" id="{0EDDCF86-B8A1-B18E-0C02-0DC36443703C}"/>
              </a:ext>
            </a:extLst>
          </p:cNvPr>
          <p:cNvSpPr/>
          <p:nvPr/>
        </p:nvSpPr>
        <p:spPr>
          <a:xfrm>
            <a:off x="7330281" y="1985427"/>
            <a:ext cx="1695788" cy="602200"/>
          </a:xfrm>
          <a:prstGeom prst="roundRect">
            <a:avLst/>
          </a:prstGeom>
          <a:solidFill>
            <a:srgbClr val="4AA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bg1"/>
                </a:solidFill>
                <a:latin typeface="Segoe UI" panose="020B0502040204020203" pitchFamily="34" charset="0"/>
                <a:cs typeface="Segoe UI" panose="020B0502040204020203" pitchFamily="34" charset="0"/>
              </a:rPr>
              <a:t>EniController</a:t>
            </a:r>
            <a:endParaRPr lang="fr-FR" sz="2000" dirty="0">
              <a:solidFill>
                <a:schemeClr val="bg1"/>
              </a:solidFill>
              <a:latin typeface="Segoe UI" panose="020B0502040204020203" pitchFamily="34" charset="0"/>
              <a:cs typeface="Segoe UI" panose="020B0502040204020203" pitchFamily="34" charset="0"/>
            </a:endParaRPr>
          </a:p>
        </p:txBody>
      </p:sp>
      <p:cxnSp>
        <p:nvCxnSpPr>
          <p:cNvPr id="25" name="Connecteur droit avec flèche 24">
            <a:extLst>
              <a:ext uri="{FF2B5EF4-FFF2-40B4-BE49-F238E27FC236}">
                <a16:creationId xmlns:a16="http://schemas.microsoft.com/office/drawing/2014/main" id="{76904BEF-3F93-3FF1-BFB4-CBCB239B8EDE}"/>
              </a:ext>
            </a:extLst>
          </p:cNvPr>
          <p:cNvCxnSpPr>
            <a:cxnSpLocks/>
          </p:cNvCxnSpPr>
          <p:nvPr/>
        </p:nvCxnSpPr>
        <p:spPr>
          <a:xfrm>
            <a:off x="933630" y="3600729"/>
            <a:ext cx="4133808" cy="0"/>
          </a:xfrm>
          <a:prstGeom prst="straightConnector1">
            <a:avLst/>
          </a:prstGeom>
          <a:ln w="38100">
            <a:solidFill>
              <a:srgbClr val="95B258"/>
            </a:solidFill>
            <a:tailEnd type="triangle"/>
          </a:ln>
        </p:spPr>
        <p:style>
          <a:lnRef idx="1">
            <a:schemeClr val="dk1"/>
          </a:lnRef>
          <a:fillRef idx="0">
            <a:schemeClr val="dk1"/>
          </a:fillRef>
          <a:effectRef idx="0">
            <a:schemeClr val="dk1"/>
          </a:effectRef>
          <a:fontRef idx="minor">
            <a:schemeClr val="tx1"/>
          </a:fontRef>
        </p:style>
      </p:cxnSp>
      <p:cxnSp>
        <p:nvCxnSpPr>
          <p:cNvPr id="26" name="Connecteur droit avec flèche 25">
            <a:extLst>
              <a:ext uri="{FF2B5EF4-FFF2-40B4-BE49-F238E27FC236}">
                <a16:creationId xmlns:a16="http://schemas.microsoft.com/office/drawing/2014/main" id="{181F04B6-A83D-8882-CF69-81DFBA311DC1}"/>
              </a:ext>
            </a:extLst>
          </p:cNvPr>
          <p:cNvCxnSpPr>
            <a:cxnSpLocks/>
          </p:cNvCxnSpPr>
          <p:nvPr/>
        </p:nvCxnSpPr>
        <p:spPr>
          <a:xfrm flipH="1" flipV="1">
            <a:off x="959489" y="3842046"/>
            <a:ext cx="4032878" cy="596336"/>
          </a:xfrm>
          <a:prstGeom prst="straightConnector1">
            <a:avLst/>
          </a:prstGeom>
          <a:ln w="38100">
            <a:solidFill>
              <a:srgbClr val="95B258"/>
            </a:solidFill>
            <a:tailEnd type="triangle"/>
          </a:ln>
        </p:spPr>
        <p:style>
          <a:lnRef idx="1">
            <a:schemeClr val="dk1"/>
          </a:lnRef>
          <a:fillRef idx="0">
            <a:schemeClr val="dk1"/>
          </a:fillRef>
          <a:effectRef idx="0">
            <a:schemeClr val="dk1"/>
          </a:effectRef>
          <a:fontRef idx="minor">
            <a:schemeClr val="tx1"/>
          </a:fontRef>
        </p:style>
      </p:cxnSp>
      <p:sp>
        <p:nvSpPr>
          <p:cNvPr id="27" name="ZoneTexte 26">
            <a:extLst>
              <a:ext uri="{FF2B5EF4-FFF2-40B4-BE49-F238E27FC236}">
                <a16:creationId xmlns:a16="http://schemas.microsoft.com/office/drawing/2014/main" id="{38C1DAA8-33C9-89F6-45F4-22B7F15808AE}"/>
              </a:ext>
            </a:extLst>
          </p:cNvPr>
          <p:cNvSpPr txBox="1"/>
          <p:nvPr/>
        </p:nvSpPr>
        <p:spPr>
          <a:xfrm>
            <a:off x="933630" y="3107563"/>
            <a:ext cx="4131889" cy="443811"/>
          </a:xfrm>
          <a:prstGeom prst="rect">
            <a:avLst/>
          </a:prstGeom>
        </p:spPr>
        <p:txBody>
          <a:bodyPr vert="horz" wrap="none" lIns="91440" tIns="45720" rIns="91440" bIns="45720" rtlCol="0" anchor="b">
            <a:noAutofit/>
          </a:bodyPr>
          <a:lstStyle/>
          <a:p>
            <a:pPr algn="ctr"/>
            <a:r>
              <a:rPr lang="fr-FR" dirty="0">
                <a:latin typeface="Segoe UI" panose="020B0502040204020203" pitchFamily="34" charset="0"/>
                <a:cs typeface="Segoe UI" panose="020B0502040204020203" pitchFamily="34" charset="0"/>
              </a:rPr>
              <a:t>GET</a:t>
            </a:r>
          </a:p>
          <a:p>
            <a:pPr algn="ctr"/>
            <a:r>
              <a:rPr lang="fr-FR" dirty="0">
                <a:latin typeface="Segoe UI" panose="020B0502040204020203" pitchFamily="34" charset="0"/>
                <a:cs typeface="Segoe UI" panose="020B0502040204020203" pitchFamily="34" charset="0"/>
              </a:rPr>
              <a:t>http://localhost:8080/eniecole/employes</a:t>
            </a:r>
          </a:p>
        </p:txBody>
      </p:sp>
      <p:sp>
        <p:nvSpPr>
          <p:cNvPr id="28" name="ZoneTexte 27">
            <a:extLst>
              <a:ext uri="{FF2B5EF4-FFF2-40B4-BE49-F238E27FC236}">
                <a16:creationId xmlns:a16="http://schemas.microsoft.com/office/drawing/2014/main" id="{42FDD4AC-417E-1AD5-8C69-FB3D29723E01}"/>
              </a:ext>
            </a:extLst>
          </p:cNvPr>
          <p:cNvSpPr txBox="1"/>
          <p:nvPr/>
        </p:nvSpPr>
        <p:spPr>
          <a:xfrm rot="504352">
            <a:off x="907124" y="4088501"/>
            <a:ext cx="4137606" cy="443811"/>
          </a:xfrm>
          <a:prstGeom prst="rect">
            <a:avLst/>
          </a:prstGeom>
        </p:spPr>
        <p:txBody>
          <a:bodyPr vert="horz" wrap="none" lIns="91440" tIns="45720" rIns="91440" bIns="45720" rtlCol="0" anchor="b">
            <a:noAutofit/>
          </a:bodyPr>
          <a:lstStyle/>
          <a:p>
            <a:pPr algn="ctr"/>
            <a:r>
              <a:rPr lang="fr-FR" dirty="0">
                <a:latin typeface="Segoe UI" panose="020B0502040204020203" pitchFamily="34" charset="0"/>
                <a:cs typeface="Segoe UI" panose="020B0502040204020203" pitchFamily="34" charset="0"/>
              </a:rPr>
              <a:t>[</a:t>
            </a:r>
            <a:r>
              <a:rPr lang="fr-FR" dirty="0" err="1">
                <a:latin typeface="Segoe UI" panose="020B0502040204020203" pitchFamily="34" charset="0"/>
                <a:cs typeface="Segoe UI" panose="020B0502040204020203" pitchFamily="34" charset="0"/>
              </a:rPr>
              <a:t>Employe</a:t>
            </a:r>
            <a:r>
              <a:rPr lang="fr-FR" dirty="0">
                <a:latin typeface="Segoe UI" panose="020B0502040204020203" pitchFamily="34" charset="0"/>
                <a:cs typeface="Segoe UI" panose="020B0502040204020203" pitchFamily="34" charset="0"/>
              </a:rPr>
              <a:t>(JSON)]</a:t>
            </a:r>
          </a:p>
        </p:txBody>
      </p:sp>
      <p:sp>
        <p:nvSpPr>
          <p:cNvPr id="29" name="Rectangle à coins arrondis 11">
            <a:extLst>
              <a:ext uri="{FF2B5EF4-FFF2-40B4-BE49-F238E27FC236}">
                <a16:creationId xmlns:a16="http://schemas.microsoft.com/office/drawing/2014/main" id="{3E404BBE-B499-CB4F-3E1E-C76B29357F5A}"/>
              </a:ext>
            </a:extLst>
          </p:cNvPr>
          <p:cNvSpPr/>
          <p:nvPr/>
        </p:nvSpPr>
        <p:spPr>
          <a:xfrm>
            <a:off x="5365793" y="2675518"/>
            <a:ext cx="6350719" cy="3056129"/>
          </a:xfrm>
          <a:prstGeom prst="roundRect">
            <a:avLst/>
          </a:prstGeom>
          <a:solidFill>
            <a:srgbClr val="4AA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2000" dirty="0" err="1">
                <a:solidFill>
                  <a:schemeClr val="bg1"/>
                </a:solidFill>
                <a:latin typeface="Segoe UI" panose="020B0502040204020203" pitchFamily="34" charset="0"/>
                <a:cs typeface="Segoe UI" panose="020B0502040204020203" pitchFamily="34" charset="0"/>
              </a:rPr>
              <a:t>EmployeController</a:t>
            </a:r>
            <a:endParaRPr lang="fr-FR" sz="2000" dirty="0">
              <a:solidFill>
                <a:schemeClr val="bg1"/>
              </a:solidFill>
              <a:latin typeface="Segoe UI" panose="020B0502040204020203" pitchFamily="34" charset="0"/>
              <a:cs typeface="Segoe UI" panose="020B0502040204020203" pitchFamily="34" charset="0"/>
            </a:endParaRPr>
          </a:p>
        </p:txBody>
      </p:sp>
      <p:sp>
        <p:nvSpPr>
          <p:cNvPr id="32" name="ZoneTexte 31">
            <a:extLst>
              <a:ext uri="{FF2B5EF4-FFF2-40B4-BE49-F238E27FC236}">
                <a16:creationId xmlns:a16="http://schemas.microsoft.com/office/drawing/2014/main" id="{6B193283-836A-BE1B-885C-599995936AEE}"/>
              </a:ext>
            </a:extLst>
          </p:cNvPr>
          <p:cNvSpPr txBox="1"/>
          <p:nvPr/>
        </p:nvSpPr>
        <p:spPr>
          <a:xfrm>
            <a:off x="5363874" y="3181242"/>
            <a:ext cx="6340144" cy="1815882"/>
          </a:xfrm>
          <a:prstGeom prst="rect">
            <a:avLst/>
          </a:prstGeom>
          <a:noFill/>
          <a:ln>
            <a:noFill/>
          </a:ln>
        </p:spPr>
        <p:txBody>
          <a:bodyPr wrap="square">
            <a:spAutoFit/>
          </a:bodyPr>
          <a:lstStyle/>
          <a:p>
            <a:pPr marL="0" marR="0">
              <a:spcBef>
                <a:spcPts val="0"/>
              </a:spcBef>
              <a:spcAft>
                <a:spcPts val="0"/>
              </a:spcAft>
            </a:pPr>
            <a:r>
              <a:rPr lang="en-US" sz="1400" dirty="0">
                <a:solidFill>
                  <a:srgbClr val="011F39"/>
                </a:solidFill>
                <a:effectLst/>
                <a:latin typeface="Consolas" panose="020B0609020204030204" pitchFamily="49" charset="0"/>
              </a:rPr>
              <a:t>@RestController</a:t>
            </a:r>
          </a:p>
          <a:p>
            <a:pPr marL="0" marR="0">
              <a:spcBef>
                <a:spcPts val="0"/>
              </a:spcBef>
              <a:spcAft>
                <a:spcPts val="0"/>
              </a:spcAft>
            </a:pPr>
            <a:r>
              <a:rPr lang="en-US" sz="1400" b="1" dirty="0">
                <a:solidFill>
                  <a:srgbClr val="011F39"/>
                </a:solidFill>
                <a:effectLst/>
                <a:latin typeface="Consolas" panose="020B0609020204030204" pitchFamily="49" charset="0"/>
              </a:rPr>
              <a:t>@RequestMapping("/eniecole/employes")</a:t>
            </a:r>
          </a:p>
          <a:p>
            <a:pPr marL="0" marR="0">
              <a:spcBef>
                <a:spcPts val="0"/>
              </a:spcBef>
              <a:spcAft>
                <a:spcPts val="0"/>
              </a:spcAft>
            </a:pPr>
            <a:r>
              <a:rPr lang="en-US" sz="1400" dirty="0">
                <a:solidFill>
                  <a:srgbClr val="011F39"/>
                </a:solidFill>
                <a:effectLst/>
                <a:latin typeface="Consolas" panose="020B0609020204030204" pitchFamily="49" charset="0"/>
              </a:rPr>
              <a:t>public class </a:t>
            </a:r>
            <a:r>
              <a:rPr lang="en-US" sz="1400" dirty="0" err="1">
                <a:solidFill>
                  <a:srgbClr val="011F39"/>
                </a:solidFill>
                <a:effectLst/>
                <a:latin typeface="Consolas" panose="020B0609020204030204" pitchFamily="49" charset="0"/>
              </a:rPr>
              <a:t>EmployeController</a:t>
            </a:r>
            <a:r>
              <a:rPr lang="en-US" sz="1400" dirty="0">
                <a:solidFill>
                  <a:srgbClr val="011F39"/>
                </a:solidFill>
                <a:effectLst/>
                <a:latin typeface="Consolas" panose="020B0609020204030204" pitchFamily="49" charset="0"/>
              </a:rPr>
              <a:t> {</a:t>
            </a:r>
          </a:p>
          <a:p>
            <a:pPr marL="0" marR="0">
              <a:spcBef>
                <a:spcPts val="0"/>
              </a:spcBef>
              <a:spcAft>
                <a:spcPts val="0"/>
              </a:spcAft>
            </a:pPr>
            <a:endParaRPr lang="fr-FR" sz="1400" dirty="0">
              <a:solidFill>
                <a:srgbClr val="011F39"/>
              </a:solidFill>
              <a:effectLst/>
              <a:latin typeface="Consolas" panose="020B0609020204030204" pitchFamily="49" charset="0"/>
            </a:endParaRPr>
          </a:p>
          <a:p>
            <a:pPr marL="0" marR="0">
              <a:spcBef>
                <a:spcPts val="0"/>
              </a:spcBef>
              <a:spcAft>
                <a:spcPts val="0"/>
              </a:spcAft>
            </a:pPr>
            <a:r>
              <a:rPr lang="fr-FR" sz="1400" b="1" dirty="0">
                <a:solidFill>
                  <a:srgbClr val="011F39"/>
                </a:solidFill>
                <a:effectLst/>
                <a:latin typeface="Consolas" panose="020B0609020204030204" pitchFamily="49" charset="0"/>
              </a:rPr>
              <a:t>@GetMapping</a:t>
            </a:r>
          </a:p>
          <a:p>
            <a:pPr marL="0" marR="0">
              <a:spcBef>
                <a:spcPts val="0"/>
              </a:spcBef>
              <a:spcAft>
                <a:spcPts val="0"/>
              </a:spcAft>
            </a:pPr>
            <a:r>
              <a:rPr lang="fr-FR" sz="1400" dirty="0">
                <a:solidFill>
                  <a:srgbClr val="011F39"/>
                </a:solidFill>
                <a:effectLst/>
                <a:latin typeface="Consolas" panose="020B0609020204030204" pitchFamily="49" charset="0"/>
              </a:rPr>
              <a:t>public List&lt;</a:t>
            </a:r>
            <a:r>
              <a:rPr lang="fr-FR" sz="1400" dirty="0" err="1">
                <a:solidFill>
                  <a:srgbClr val="011F39"/>
                </a:solidFill>
                <a:effectLst/>
                <a:latin typeface="Consolas" panose="020B0609020204030204" pitchFamily="49" charset="0"/>
              </a:rPr>
              <a:t>Employe</a:t>
            </a:r>
            <a:r>
              <a:rPr lang="fr-FR" sz="1400" dirty="0">
                <a:solidFill>
                  <a:srgbClr val="011F39"/>
                </a:solidFill>
                <a:effectLst/>
                <a:latin typeface="Consolas" panose="020B0609020204030204" pitchFamily="49" charset="0"/>
              </a:rPr>
              <a:t>&gt; </a:t>
            </a:r>
            <a:r>
              <a:rPr lang="fr-FR" sz="1400" dirty="0" err="1">
                <a:solidFill>
                  <a:srgbClr val="011F39"/>
                </a:solidFill>
                <a:effectLst/>
                <a:latin typeface="Consolas" panose="020B0609020204030204" pitchFamily="49" charset="0"/>
              </a:rPr>
              <a:t>rechercherTousEmployes</a:t>
            </a:r>
            <a:r>
              <a:rPr lang="fr-FR" sz="1400" dirty="0">
                <a:solidFill>
                  <a:srgbClr val="011F39"/>
                </a:solidFill>
                <a:effectLst/>
                <a:latin typeface="Consolas" panose="020B0609020204030204" pitchFamily="49" charset="0"/>
              </a:rPr>
              <a:t>() {</a:t>
            </a:r>
          </a:p>
          <a:p>
            <a:pPr marL="0" marR="0">
              <a:spcBef>
                <a:spcPts val="0"/>
              </a:spcBef>
              <a:spcAft>
                <a:spcPts val="0"/>
              </a:spcAft>
            </a:pPr>
            <a:r>
              <a:rPr lang="fr-FR" sz="1400" dirty="0">
                <a:solidFill>
                  <a:srgbClr val="011F39"/>
                </a:solidFill>
                <a:effectLst/>
                <a:latin typeface="Consolas" panose="020B0609020204030204" pitchFamily="49" charset="0"/>
              </a:rPr>
              <a:t>   return </a:t>
            </a:r>
            <a:r>
              <a:rPr lang="fr-FR" sz="1400" dirty="0" err="1">
                <a:solidFill>
                  <a:srgbClr val="011F39"/>
                </a:solidFill>
                <a:effectLst/>
                <a:latin typeface="Consolas" panose="020B0609020204030204" pitchFamily="49" charset="0"/>
              </a:rPr>
              <a:t>employeService.chargerTousEmployes</a:t>
            </a:r>
            <a:r>
              <a:rPr lang="fr-FR" sz="1400" dirty="0">
                <a:solidFill>
                  <a:srgbClr val="011F39"/>
                </a:solidFill>
                <a:effectLst/>
                <a:latin typeface="Consolas" panose="020B0609020204030204" pitchFamily="49" charset="0"/>
              </a:rPr>
              <a:t>();</a:t>
            </a:r>
          </a:p>
          <a:p>
            <a:pPr marL="0" marR="0">
              <a:spcBef>
                <a:spcPts val="0"/>
              </a:spcBef>
              <a:spcAft>
                <a:spcPts val="0"/>
              </a:spcAft>
            </a:pPr>
            <a:r>
              <a:rPr lang="fr-FR" sz="1400" dirty="0">
                <a:solidFill>
                  <a:srgbClr val="011F39"/>
                </a:solidFill>
                <a:effectLst/>
                <a:latin typeface="Consolas" panose="020B0609020204030204" pitchFamily="49" charset="0"/>
              </a:rPr>
              <a:t>}</a:t>
            </a:r>
          </a:p>
        </p:txBody>
      </p:sp>
      <p:sp>
        <p:nvSpPr>
          <p:cNvPr id="36" name="Rectangle à coins arrondis 11">
            <a:extLst>
              <a:ext uri="{FF2B5EF4-FFF2-40B4-BE49-F238E27FC236}">
                <a16:creationId xmlns:a16="http://schemas.microsoft.com/office/drawing/2014/main" id="{8621D69B-5A14-B34B-787C-E04E04F2D617}"/>
              </a:ext>
            </a:extLst>
          </p:cNvPr>
          <p:cNvSpPr/>
          <p:nvPr/>
        </p:nvSpPr>
        <p:spPr>
          <a:xfrm>
            <a:off x="8890100" y="5731647"/>
            <a:ext cx="1861371" cy="535759"/>
          </a:xfrm>
          <a:prstGeom prst="roundRect">
            <a:avLst/>
          </a:prstGeom>
          <a:solidFill>
            <a:srgbClr val="01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2000" dirty="0" err="1">
                <a:solidFill>
                  <a:schemeClr val="bg1"/>
                </a:solidFill>
                <a:latin typeface="Segoe UI" panose="020B0502040204020203" pitchFamily="34" charset="0"/>
                <a:cs typeface="Segoe UI" panose="020B0502040204020203" pitchFamily="34" charset="0"/>
              </a:rPr>
              <a:t>Employe</a:t>
            </a:r>
            <a:r>
              <a:rPr lang="fr-FR" sz="2000" dirty="0">
                <a:solidFill>
                  <a:schemeClr val="bg1"/>
                </a:solidFill>
                <a:latin typeface="Segoe UI" panose="020B0502040204020203" pitchFamily="34" charset="0"/>
                <a:cs typeface="Segoe UI" panose="020B0502040204020203" pitchFamily="34" charset="0"/>
              </a:rPr>
              <a:t> (BO)</a:t>
            </a:r>
          </a:p>
        </p:txBody>
      </p:sp>
      <p:grpSp>
        <p:nvGrpSpPr>
          <p:cNvPr id="3" name="Groupe 2">
            <a:extLst>
              <a:ext uri="{FF2B5EF4-FFF2-40B4-BE49-F238E27FC236}">
                <a16:creationId xmlns:a16="http://schemas.microsoft.com/office/drawing/2014/main" id="{6585B9B5-B237-B6E6-F365-D19B37722420}"/>
              </a:ext>
            </a:extLst>
          </p:cNvPr>
          <p:cNvGrpSpPr/>
          <p:nvPr/>
        </p:nvGrpSpPr>
        <p:grpSpPr>
          <a:xfrm>
            <a:off x="17310" y="3205893"/>
            <a:ext cx="1041573" cy="1145845"/>
            <a:chOff x="2228614" y="3073566"/>
            <a:chExt cx="1041573" cy="1145845"/>
          </a:xfrm>
        </p:grpSpPr>
        <p:pic>
          <p:nvPicPr>
            <p:cNvPr id="7" name="Graphique 6" descr="Ordinateur portable avec un remplissage uni">
              <a:extLst>
                <a:ext uri="{FF2B5EF4-FFF2-40B4-BE49-F238E27FC236}">
                  <a16:creationId xmlns:a16="http://schemas.microsoft.com/office/drawing/2014/main" id="{FC765C41-E1F9-23AE-08D4-2F8F441505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92201" y="3073566"/>
              <a:ext cx="914400" cy="914400"/>
            </a:xfrm>
            <a:prstGeom prst="rect">
              <a:avLst/>
            </a:prstGeom>
          </p:spPr>
        </p:pic>
        <p:sp>
          <p:nvSpPr>
            <p:cNvPr id="10" name="Titre 1">
              <a:extLst>
                <a:ext uri="{FF2B5EF4-FFF2-40B4-BE49-F238E27FC236}">
                  <a16:creationId xmlns:a16="http://schemas.microsoft.com/office/drawing/2014/main" id="{F86EADFD-FECD-D616-15D3-70E43A532E65}"/>
                </a:ext>
              </a:extLst>
            </p:cNvPr>
            <p:cNvSpPr txBox="1">
              <a:spLocks/>
            </p:cNvSpPr>
            <p:nvPr/>
          </p:nvSpPr>
          <p:spPr>
            <a:xfrm>
              <a:off x="2228614" y="3724980"/>
              <a:ext cx="1041573"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2400" dirty="0">
                  <a:solidFill>
                    <a:srgbClr val="011F39"/>
                  </a:solidFill>
                  <a:latin typeface="Segoe UI" panose="020B0502040204020203" pitchFamily="34" charset="0"/>
                  <a:cs typeface="Segoe UI" panose="020B0502040204020203" pitchFamily="34" charset="0"/>
                </a:rPr>
                <a:t>Client</a:t>
              </a:r>
              <a:endParaRPr lang="fr-FR" sz="2000" dirty="0">
                <a:solidFill>
                  <a:srgbClr val="011F39"/>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655152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Web Service</a:t>
            </a:r>
          </a:p>
          <a:p>
            <a:endParaRPr lang="fr-FR" b="1" cap="all" dirty="0">
              <a:solidFill>
                <a:schemeClr val="bg1"/>
              </a:solidFill>
              <a:latin typeface="Segoe UI" panose="020B0502040204020203" pitchFamily="34" charset="0"/>
              <a:cs typeface="Segoe UI" panose="020B0502040204020203" pitchFamily="34" charset="0"/>
            </a:endParaRP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DÉMONSTRATION</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@GetMapping</a:t>
            </a:r>
          </a:p>
        </p:txBody>
      </p:sp>
    </p:spTree>
    <p:extLst>
      <p:ext uri="{BB962C8B-B14F-4D97-AF65-F5344CB8AC3E}">
        <p14:creationId xmlns:p14="http://schemas.microsoft.com/office/powerpoint/2010/main" val="130942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1" y="41109"/>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95B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95B2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95B2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Web Service</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TRAVAUX PRATIQUES</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TP : Cave à vin – Partie 07</a:t>
            </a:r>
          </a:p>
        </p:txBody>
      </p:sp>
    </p:spTree>
    <p:extLst>
      <p:ext uri="{BB962C8B-B14F-4D97-AF65-F5344CB8AC3E}">
        <p14:creationId xmlns:p14="http://schemas.microsoft.com/office/powerpoint/2010/main" val="4209814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Frameworls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Web Service</a:t>
            </a: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@PathVariable</a:t>
            </a:r>
          </a:p>
        </p:txBody>
      </p:sp>
    </p:spTree>
    <p:extLst>
      <p:ext uri="{BB962C8B-B14F-4D97-AF65-F5344CB8AC3E}">
        <p14:creationId xmlns:p14="http://schemas.microsoft.com/office/powerpoint/2010/main" val="1549169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rganigramme : Connecteur 1">
            <a:extLst>
              <a:ext uri="{FF2B5EF4-FFF2-40B4-BE49-F238E27FC236}">
                <a16:creationId xmlns:a16="http://schemas.microsoft.com/office/drawing/2014/main" id="{D383743D-FB23-C58D-04BE-9C5E0E0E4208}"/>
              </a:ext>
            </a:extLst>
          </p:cNvPr>
          <p:cNvSpPr/>
          <p:nvPr/>
        </p:nvSpPr>
        <p:spPr>
          <a:xfrm>
            <a:off x="5990417" y="2805836"/>
            <a:ext cx="2852414" cy="2577977"/>
          </a:xfrm>
          <a:prstGeom prst="flowChartConnec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cs typeface="Segoe UI" panose="020B0502040204020203" pitchFamily="34" charset="0"/>
            </a:endParaRPr>
          </a:p>
        </p:txBody>
      </p:sp>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5" y="1316959"/>
            <a:ext cx="8330938" cy="287957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rPr>
              <a:t>Une requête HTTP GET et une variable dans Path</a:t>
            </a:r>
          </a:p>
          <a:p>
            <a:pPr marL="800100" lvl="1" indent="-342900">
              <a:lnSpc>
                <a:spcPct val="120000"/>
              </a:lnSpc>
              <a:buFont typeface="Arial" panose="020B0604020202020204" pitchFamily="34" charset="0"/>
              <a:buChar char="•"/>
            </a:pPr>
            <a:r>
              <a:rPr lang="fr-FR" dirty="0">
                <a:solidFill>
                  <a:srgbClr val="011F39"/>
                </a:solidFill>
              </a:rPr>
              <a:t>Permet de préciser l’identifiant de l’information recherché</a:t>
            </a:r>
          </a:p>
          <a:p>
            <a:pPr marL="800100" lvl="1" indent="-342900">
              <a:lnSpc>
                <a:spcPct val="120000"/>
              </a:lnSpc>
              <a:buFont typeface="Arial" panose="020B0604020202020204" pitchFamily="34" charset="0"/>
              <a:buChar char="•"/>
            </a:pPr>
            <a:r>
              <a:rPr lang="fr-FR" dirty="0">
                <a:solidFill>
                  <a:srgbClr val="011F39"/>
                </a:solidFill>
              </a:rPr>
              <a:t>Il est possible d’ajouter une variable dans le Path de toutes méthodes HTTP</a:t>
            </a: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sz="100" dirty="0">
              <a:solidFill>
                <a:srgbClr val="95B258"/>
              </a:solidFill>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90992" y="1240997"/>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 </a:t>
            </a:r>
            <a:r>
              <a:rPr lang="fr-FR" dirty="0" err="1">
                <a:solidFill>
                  <a:srgbClr val="3B518E"/>
                </a:solidFill>
              </a:rPr>
              <a:t>PathVariable</a:t>
            </a:r>
            <a:endParaRPr lang="fr-FR" dirty="0">
              <a:solidFill>
                <a:srgbClr val="3B518E"/>
              </a:solidFill>
            </a:endParaRP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Web Service</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pic>
        <p:nvPicPr>
          <p:cNvPr id="7" name="Image 6">
            <a:extLst>
              <a:ext uri="{FF2B5EF4-FFF2-40B4-BE49-F238E27FC236}">
                <a16:creationId xmlns:a16="http://schemas.microsoft.com/office/drawing/2014/main" id="{35CABB19-3041-1C21-BF91-31061056E2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3418" y="3342491"/>
            <a:ext cx="835356" cy="1333638"/>
          </a:xfrm>
          <a:prstGeom prst="rect">
            <a:avLst/>
          </a:prstGeom>
          <a:ln>
            <a:noFill/>
          </a:ln>
        </p:spPr>
      </p:pic>
      <p:sp>
        <p:nvSpPr>
          <p:cNvPr id="8" name="ZoneTexte 7">
            <a:extLst>
              <a:ext uri="{FF2B5EF4-FFF2-40B4-BE49-F238E27FC236}">
                <a16:creationId xmlns:a16="http://schemas.microsoft.com/office/drawing/2014/main" id="{5F21CB8D-8E85-B264-2A3D-8C71B1E151E6}"/>
              </a:ext>
            </a:extLst>
          </p:cNvPr>
          <p:cNvSpPr txBox="1"/>
          <p:nvPr/>
        </p:nvSpPr>
        <p:spPr>
          <a:xfrm>
            <a:off x="6789244" y="4799700"/>
            <a:ext cx="1151864" cy="460545"/>
          </a:xfrm>
          <a:prstGeom prst="rect">
            <a:avLst/>
          </a:prstGeom>
        </p:spPr>
        <p:txBody>
          <a:bodyPr vert="horz" wrap="none" lIns="91440" tIns="45720" rIns="91440" bIns="45720" rtlCol="0" anchor="b">
            <a:normAutofit/>
          </a:bodyPr>
          <a:lstStyle/>
          <a:p>
            <a:r>
              <a:rPr lang="fr-FR" sz="2400" dirty="0">
                <a:solidFill>
                  <a:srgbClr val="011F39"/>
                </a:solidFill>
                <a:latin typeface="Segoe UI" panose="020B0502040204020203" pitchFamily="34" charset="0"/>
                <a:cs typeface="Segoe UI" panose="020B0502040204020203" pitchFamily="34" charset="0"/>
              </a:rPr>
              <a:t> Serveur</a:t>
            </a:r>
          </a:p>
        </p:txBody>
      </p:sp>
      <p:grpSp>
        <p:nvGrpSpPr>
          <p:cNvPr id="15" name="Groupe 14">
            <a:extLst>
              <a:ext uri="{FF2B5EF4-FFF2-40B4-BE49-F238E27FC236}">
                <a16:creationId xmlns:a16="http://schemas.microsoft.com/office/drawing/2014/main" id="{2ED890F7-9070-DE23-63BB-7D0998F623C2}"/>
              </a:ext>
            </a:extLst>
          </p:cNvPr>
          <p:cNvGrpSpPr/>
          <p:nvPr/>
        </p:nvGrpSpPr>
        <p:grpSpPr>
          <a:xfrm>
            <a:off x="11203772" y="3852224"/>
            <a:ext cx="677066" cy="914285"/>
            <a:chOff x="11203772" y="3852224"/>
            <a:chExt cx="677066" cy="914285"/>
          </a:xfrm>
        </p:grpSpPr>
        <p:pic>
          <p:nvPicPr>
            <p:cNvPr id="10" name="Image 9">
              <a:extLst>
                <a:ext uri="{FF2B5EF4-FFF2-40B4-BE49-F238E27FC236}">
                  <a16:creationId xmlns:a16="http://schemas.microsoft.com/office/drawing/2014/main" id="{AEED51F0-1E62-9780-6DFF-9161F6F2FE19}"/>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1203772" y="3852224"/>
              <a:ext cx="677066" cy="414703"/>
            </a:xfrm>
            <a:prstGeom prst="rect">
              <a:avLst/>
            </a:prstGeom>
          </p:spPr>
        </p:pic>
        <p:sp>
          <p:nvSpPr>
            <p:cNvPr id="11" name="Titre 1">
              <a:extLst>
                <a:ext uri="{FF2B5EF4-FFF2-40B4-BE49-F238E27FC236}">
                  <a16:creationId xmlns:a16="http://schemas.microsoft.com/office/drawing/2014/main" id="{F63FDC8D-8BAD-4DF2-6285-173452304D2D}"/>
                </a:ext>
              </a:extLst>
            </p:cNvPr>
            <p:cNvSpPr txBox="1">
              <a:spLocks/>
            </p:cNvSpPr>
            <p:nvPr/>
          </p:nvSpPr>
          <p:spPr>
            <a:xfrm>
              <a:off x="11224369" y="4272078"/>
              <a:ext cx="606456"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2400" dirty="0">
                  <a:solidFill>
                    <a:srgbClr val="011F39"/>
                  </a:solidFill>
                  <a:latin typeface="Segoe UI" panose="020B0502040204020203" pitchFamily="34" charset="0"/>
                  <a:cs typeface="Segoe UI" panose="020B0502040204020203" pitchFamily="34" charset="0"/>
                </a:rPr>
                <a:t>DB</a:t>
              </a:r>
              <a:endParaRPr lang="fr-FR" sz="2000" dirty="0">
                <a:solidFill>
                  <a:srgbClr val="011F39"/>
                </a:solidFill>
                <a:latin typeface="Segoe UI" panose="020B0502040204020203" pitchFamily="34" charset="0"/>
                <a:cs typeface="Segoe UI" panose="020B0502040204020203" pitchFamily="34" charset="0"/>
              </a:endParaRPr>
            </a:p>
          </p:txBody>
        </p:sp>
      </p:grpSp>
      <p:grpSp>
        <p:nvGrpSpPr>
          <p:cNvPr id="22" name="Groupe 21">
            <a:extLst>
              <a:ext uri="{FF2B5EF4-FFF2-40B4-BE49-F238E27FC236}">
                <a16:creationId xmlns:a16="http://schemas.microsoft.com/office/drawing/2014/main" id="{DB73BA6C-4F22-7ED5-010A-3160D6746A75}"/>
              </a:ext>
            </a:extLst>
          </p:cNvPr>
          <p:cNvGrpSpPr/>
          <p:nvPr/>
        </p:nvGrpSpPr>
        <p:grpSpPr>
          <a:xfrm>
            <a:off x="361175" y="3436387"/>
            <a:ext cx="1041573" cy="1145845"/>
            <a:chOff x="2228614" y="3073566"/>
            <a:chExt cx="1041573" cy="1145845"/>
          </a:xfrm>
        </p:grpSpPr>
        <p:pic>
          <p:nvPicPr>
            <p:cNvPr id="3" name="Graphique 2" descr="Ordinateur portable avec un remplissage uni">
              <a:extLst>
                <a:ext uri="{FF2B5EF4-FFF2-40B4-BE49-F238E27FC236}">
                  <a16:creationId xmlns:a16="http://schemas.microsoft.com/office/drawing/2014/main" id="{138671C8-74FB-2A1A-5B99-FCF1F10A32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2201" y="3073566"/>
              <a:ext cx="914400" cy="914400"/>
            </a:xfrm>
            <a:prstGeom prst="rect">
              <a:avLst/>
            </a:prstGeom>
          </p:spPr>
        </p:pic>
        <p:sp>
          <p:nvSpPr>
            <p:cNvPr id="12" name="Titre 1">
              <a:extLst>
                <a:ext uri="{FF2B5EF4-FFF2-40B4-BE49-F238E27FC236}">
                  <a16:creationId xmlns:a16="http://schemas.microsoft.com/office/drawing/2014/main" id="{A2A48088-93D0-214A-E7B0-11F05B464E04}"/>
                </a:ext>
              </a:extLst>
            </p:cNvPr>
            <p:cNvSpPr txBox="1">
              <a:spLocks/>
            </p:cNvSpPr>
            <p:nvPr/>
          </p:nvSpPr>
          <p:spPr>
            <a:xfrm>
              <a:off x="2228614" y="3724980"/>
              <a:ext cx="1041573"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2400" dirty="0">
                  <a:solidFill>
                    <a:srgbClr val="011F39"/>
                  </a:solidFill>
                  <a:latin typeface="Segoe UI" panose="020B0502040204020203" pitchFamily="34" charset="0"/>
                  <a:cs typeface="Segoe UI" panose="020B0502040204020203" pitchFamily="34" charset="0"/>
                </a:rPr>
                <a:t>Client</a:t>
              </a:r>
              <a:endParaRPr lang="fr-FR" sz="2000" dirty="0">
                <a:solidFill>
                  <a:srgbClr val="011F39"/>
                </a:solidFill>
                <a:latin typeface="Segoe UI" panose="020B0502040204020203" pitchFamily="34" charset="0"/>
                <a:cs typeface="Segoe UI" panose="020B0502040204020203" pitchFamily="34" charset="0"/>
              </a:endParaRPr>
            </a:p>
          </p:txBody>
        </p:sp>
      </p:grpSp>
      <p:cxnSp>
        <p:nvCxnSpPr>
          <p:cNvPr id="13" name="Connecteur droit avec flèche 12">
            <a:extLst>
              <a:ext uri="{FF2B5EF4-FFF2-40B4-BE49-F238E27FC236}">
                <a16:creationId xmlns:a16="http://schemas.microsoft.com/office/drawing/2014/main" id="{500E0303-1DF8-D75C-875A-6BE6A3B3F3E8}"/>
              </a:ext>
            </a:extLst>
          </p:cNvPr>
          <p:cNvCxnSpPr>
            <a:cxnSpLocks/>
          </p:cNvCxnSpPr>
          <p:nvPr/>
        </p:nvCxnSpPr>
        <p:spPr>
          <a:xfrm>
            <a:off x="1483579" y="3841028"/>
            <a:ext cx="4965762" cy="22392"/>
          </a:xfrm>
          <a:prstGeom prst="straightConnector1">
            <a:avLst/>
          </a:prstGeom>
          <a:ln w="38100">
            <a:solidFill>
              <a:srgbClr val="95B258"/>
            </a:solidFill>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54045100-9E7A-E7E3-86FB-CC0AB512EAFE}"/>
              </a:ext>
            </a:extLst>
          </p:cNvPr>
          <p:cNvCxnSpPr>
            <a:cxnSpLocks/>
          </p:cNvCxnSpPr>
          <p:nvPr/>
        </p:nvCxnSpPr>
        <p:spPr>
          <a:xfrm flipH="1">
            <a:off x="1483579" y="4132660"/>
            <a:ext cx="4965762" cy="0"/>
          </a:xfrm>
          <a:prstGeom prst="straightConnector1">
            <a:avLst/>
          </a:prstGeom>
          <a:ln w="38100">
            <a:solidFill>
              <a:srgbClr val="95B258"/>
            </a:solidFill>
            <a:tailEnd type="triangle"/>
          </a:ln>
        </p:spPr>
        <p:style>
          <a:lnRef idx="1">
            <a:schemeClr val="dk1"/>
          </a:lnRef>
          <a:fillRef idx="0">
            <a:schemeClr val="dk1"/>
          </a:fillRef>
          <a:effectRef idx="0">
            <a:schemeClr val="dk1"/>
          </a:effectRef>
          <a:fontRef idx="minor">
            <a:schemeClr val="tx1"/>
          </a:fontRef>
        </p:style>
      </p:cxnSp>
      <p:cxnSp>
        <p:nvCxnSpPr>
          <p:cNvPr id="19" name="Connecteur droit avec flèche 18">
            <a:extLst>
              <a:ext uri="{FF2B5EF4-FFF2-40B4-BE49-F238E27FC236}">
                <a16:creationId xmlns:a16="http://schemas.microsoft.com/office/drawing/2014/main" id="{F2B17A37-2D68-218A-33CF-B92592C68D77}"/>
              </a:ext>
            </a:extLst>
          </p:cNvPr>
          <p:cNvCxnSpPr>
            <a:cxnSpLocks/>
          </p:cNvCxnSpPr>
          <p:nvPr/>
        </p:nvCxnSpPr>
        <p:spPr>
          <a:xfrm>
            <a:off x="8579576" y="3895637"/>
            <a:ext cx="2515144" cy="0"/>
          </a:xfrm>
          <a:prstGeom prst="straightConnector1">
            <a:avLst/>
          </a:prstGeom>
          <a:ln w="38100">
            <a:solidFill>
              <a:srgbClr val="95B258"/>
            </a:solidFill>
            <a:tailEnd type="triangle"/>
          </a:ln>
        </p:spPr>
        <p:style>
          <a:lnRef idx="1">
            <a:schemeClr val="dk1"/>
          </a:lnRef>
          <a:fillRef idx="0">
            <a:schemeClr val="dk1"/>
          </a:fillRef>
          <a:effectRef idx="0">
            <a:schemeClr val="dk1"/>
          </a:effectRef>
          <a:fontRef idx="minor">
            <a:schemeClr val="tx1"/>
          </a:fontRef>
        </p:style>
      </p:cxnSp>
      <p:cxnSp>
        <p:nvCxnSpPr>
          <p:cNvPr id="20" name="Connecteur droit avec flèche 19">
            <a:extLst>
              <a:ext uri="{FF2B5EF4-FFF2-40B4-BE49-F238E27FC236}">
                <a16:creationId xmlns:a16="http://schemas.microsoft.com/office/drawing/2014/main" id="{749F8782-1212-F43C-4EEE-24C97D278105}"/>
              </a:ext>
            </a:extLst>
          </p:cNvPr>
          <p:cNvCxnSpPr>
            <a:cxnSpLocks/>
          </p:cNvCxnSpPr>
          <p:nvPr/>
        </p:nvCxnSpPr>
        <p:spPr>
          <a:xfrm flipH="1">
            <a:off x="8579576" y="4164877"/>
            <a:ext cx="2515144" cy="0"/>
          </a:xfrm>
          <a:prstGeom prst="straightConnector1">
            <a:avLst/>
          </a:prstGeom>
          <a:ln w="38100">
            <a:solidFill>
              <a:srgbClr val="95B258"/>
            </a:solidFill>
            <a:tailEnd type="triangle"/>
          </a:ln>
        </p:spPr>
        <p:style>
          <a:lnRef idx="1">
            <a:schemeClr val="dk1"/>
          </a:lnRef>
          <a:fillRef idx="0">
            <a:schemeClr val="dk1"/>
          </a:fillRef>
          <a:effectRef idx="0">
            <a:schemeClr val="dk1"/>
          </a:effectRef>
          <a:fontRef idx="minor">
            <a:schemeClr val="tx1"/>
          </a:fontRef>
        </p:style>
      </p:cxnSp>
      <p:sp>
        <p:nvSpPr>
          <p:cNvPr id="21" name="ZoneTexte 20">
            <a:extLst>
              <a:ext uri="{FF2B5EF4-FFF2-40B4-BE49-F238E27FC236}">
                <a16:creationId xmlns:a16="http://schemas.microsoft.com/office/drawing/2014/main" id="{9614FFBC-9757-C8BC-01D5-61B3659F8DC9}"/>
              </a:ext>
            </a:extLst>
          </p:cNvPr>
          <p:cNvSpPr txBox="1"/>
          <p:nvPr/>
        </p:nvSpPr>
        <p:spPr>
          <a:xfrm>
            <a:off x="1483579" y="3353121"/>
            <a:ext cx="4857051" cy="443811"/>
          </a:xfrm>
          <a:prstGeom prst="rect">
            <a:avLst/>
          </a:prstGeom>
        </p:spPr>
        <p:txBody>
          <a:bodyPr vert="horz" wrap="none" lIns="91440" tIns="45720" rIns="91440" bIns="45720" rtlCol="0" anchor="b">
            <a:noAutofit/>
          </a:bodyPr>
          <a:lstStyle/>
          <a:p>
            <a:pPr algn="ctr"/>
            <a:r>
              <a:rPr lang="fr-FR" dirty="0">
                <a:latin typeface="Segoe UI" panose="020B0502040204020203" pitchFamily="34" charset="0"/>
                <a:cs typeface="Segoe UI" panose="020B0502040204020203" pitchFamily="34" charset="0"/>
              </a:rPr>
              <a:t>GET</a:t>
            </a:r>
          </a:p>
          <a:p>
            <a:pPr algn="ctr"/>
            <a:r>
              <a:rPr lang="fr-FR" dirty="0">
                <a:latin typeface="Segoe UI" panose="020B0502040204020203" pitchFamily="34" charset="0"/>
                <a:cs typeface="Segoe UI" panose="020B0502040204020203" pitchFamily="34" charset="0"/>
              </a:rPr>
              <a:t>http://localhost:8080/eniecole/employes/1</a:t>
            </a:r>
          </a:p>
        </p:txBody>
      </p:sp>
      <p:sp>
        <p:nvSpPr>
          <p:cNvPr id="28" name="ZoneTexte 27">
            <a:extLst>
              <a:ext uri="{FF2B5EF4-FFF2-40B4-BE49-F238E27FC236}">
                <a16:creationId xmlns:a16="http://schemas.microsoft.com/office/drawing/2014/main" id="{8DE83487-B162-F84D-614A-BAAF553573B4}"/>
              </a:ext>
            </a:extLst>
          </p:cNvPr>
          <p:cNvSpPr txBox="1"/>
          <p:nvPr/>
        </p:nvSpPr>
        <p:spPr>
          <a:xfrm>
            <a:off x="8631933" y="3413303"/>
            <a:ext cx="3248905" cy="443811"/>
          </a:xfrm>
          <a:prstGeom prst="rect">
            <a:avLst/>
          </a:prstGeom>
        </p:spPr>
        <p:txBody>
          <a:bodyPr vert="horz" wrap="none" lIns="91440" tIns="45720" rIns="91440" bIns="45720" rtlCol="0" anchor="b">
            <a:noAutofit/>
          </a:bodyPr>
          <a:lstStyle/>
          <a:p>
            <a:pPr algn="ctr"/>
            <a:r>
              <a:rPr lang="fr-FR" sz="1400" dirty="0">
                <a:latin typeface="Segoe UI" panose="020B0502040204020203" pitchFamily="34" charset="0"/>
                <a:cs typeface="Segoe UI" panose="020B0502040204020203" pitchFamily="34" charset="0"/>
              </a:rPr>
              <a:t>SELECT EMPLOYEE WHER ID = 1</a:t>
            </a:r>
          </a:p>
        </p:txBody>
      </p:sp>
      <p:sp>
        <p:nvSpPr>
          <p:cNvPr id="29" name="ZoneTexte 28">
            <a:extLst>
              <a:ext uri="{FF2B5EF4-FFF2-40B4-BE49-F238E27FC236}">
                <a16:creationId xmlns:a16="http://schemas.microsoft.com/office/drawing/2014/main" id="{A11FFB73-76A6-EB81-133F-3452C11BA652}"/>
              </a:ext>
            </a:extLst>
          </p:cNvPr>
          <p:cNvSpPr txBox="1"/>
          <p:nvPr/>
        </p:nvSpPr>
        <p:spPr>
          <a:xfrm>
            <a:off x="8623582" y="4154533"/>
            <a:ext cx="2462787" cy="443811"/>
          </a:xfrm>
          <a:prstGeom prst="rect">
            <a:avLst/>
          </a:prstGeom>
        </p:spPr>
        <p:txBody>
          <a:bodyPr vert="horz" wrap="none" lIns="91440" tIns="45720" rIns="91440" bIns="45720" rtlCol="0" anchor="b">
            <a:noAutofit/>
          </a:bodyPr>
          <a:lstStyle/>
          <a:p>
            <a:pPr algn="ctr"/>
            <a:r>
              <a:rPr lang="fr-FR" sz="1600" dirty="0">
                <a:latin typeface="Segoe UI" panose="020B0502040204020203" pitchFamily="34" charset="0"/>
                <a:cs typeface="Segoe UI" panose="020B0502040204020203" pitchFamily="34" charset="0"/>
              </a:rPr>
              <a:t>Enregistrement (</a:t>
            </a:r>
            <a:r>
              <a:rPr lang="fr-FR" sz="1600" dirty="0" err="1">
                <a:latin typeface="Segoe UI" panose="020B0502040204020203" pitchFamily="34" charset="0"/>
                <a:cs typeface="Segoe UI" panose="020B0502040204020203" pitchFamily="34" charset="0"/>
              </a:rPr>
              <a:t>Employe</a:t>
            </a:r>
            <a:r>
              <a:rPr lang="fr-FR" sz="1600" dirty="0">
                <a:latin typeface="Segoe UI" panose="020B0502040204020203" pitchFamily="34" charset="0"/>
                <a:cs typeface="Segoe UI" panose="020B0502040204020203" pitchFamily="34" charset="0"/>
              </a:rPr>
              <a:t>)</a:t>
            </a:r>
          </a:p>
        </p:txBody>
      </p:sp>
      <p:sp>
        <p:nvSpPr>
          <p:cNvPr id="30" name="ZoneTexte 29">
            <a:extLst>
              <a:ext uri="{FF2B5EF4-FFF2-40B4-BE49-F238E27FC236}">
                <a16:creationId xmlns:a16="http://schemas.microsoft.com/office/drawing/2014/main" id="{E6545CF2-2B7C-ED18-BFE8-39D9C3174FDE}"/>
              </a:ext>
            </a:extLst>
          </p:cNvPr>
          <p:cNvSpPr txBox="1"/>
          <p:nvPr/>
        </p:nvSpPr>
        <p:spPr>
          <a:xfrm>
            <a:off x="1503636" y="4141390"/>
            <a:ext cx="4945705" cy="443811"/>
          </a:xfrm>
          <a:prstGeom prst="rect">
            <a:avLst/>
          </a:prstGeom>
        </p:spPr>
        <p:txBody>
          <a:bodyPr vert="horz" wrap="none" lIns="91440" tIns="45720" rIns="91440" bIns="45720" rtlCol="0" anchor="b">
            <a:noAutofit/>
          </a:bodyPr>
          <a:lstStyle/>
          <a:p>
            <a:pPr algn="ctr"/>
            <a:r>
              <a:rPr lang="fr-FR" sz="1600" dirty="0">
                <a:latin typeface="Segoe UI" panose="020B0502040204020203" pitchFamily="34" charset="0"/>
                <a:cs typeface="Segoe UI" panose="020B0502040204020203" pitchFamily="34" charset="0"/>
              </a:rPr>
              <a:t>JSON</a:t>
            </a:r>
          </a:p>
        </p:txBody>
      </p:sp>
      <p:sp>
        <p:nvSpPr>
          <p:cNvPr id="31" name="ZoneTexte 30">
            <a:extLst>
              <a:ext uri="{FF2B5EF4-FFF2-40B4-BE49-F238E27FC236}">
                <a16:creationId xmlns:a16="http://schemas.microsoft.com/office/drawing/2014/main" id="{8CBA63CE-E640-AF62-BEDA-05079C8EF1A9}"/>
              </a:ext>
            </a:extLst>
          </p:cNvPr>
          <p:cNvSpPr txBox="1"/>
          <p:nvPr/>
        </p:nvSpPr>
        <p:spPr>
          <a:xfrm>
            <a:off x="7429662" y="2914929"/>
            <a:ext cx="1151864" cy="1959409"/>
          </a:xfrm>
          <a:prstGeom prst="rect">
            <a:avLst/>
          </a:prstGeom>
        </p:spPr>
        <p:txBody>
          <a:bodyPr vert="horz" wrap="none" lIns="91440" tIns="45720" rIns="91440" bIns="45720" rtlCol="0" anchor="b">
            <a:normAutofit/>
          </a:bodyPr>
          <a:lstStyle/>
          <a:p>
            <a:pPr algn="ctr"/>
            <a:r>
              <a:rPr lang="fr-FR" sz="2000" dirty="0">
                <a:solidFill>
                  <a:srgbClr val="011F39"/>
                </a:solidFill>
                <a:latin typeface="Segoe UI" panose="020B0502040204020203" pitchFamily="34" charset="0"/>
                <a:cs typeface="Segoe UI" panose="020B0502040204020203" pitchFamily="34" charset="0"/>
              </a:rPr>
              <a:t> Controller </a:t>
            </a:r>
          </a:p>
          <a:p>
            <a:pPr algn="ctr"/>
            <a:r>
              <a:rPr lang="fr-FR" sz="2000" dirty="0">
                <a:solidFill>
                  <a:srgbClr val="011F39"/>
                </a:solidFill>
                <a:latin typeface="Segoe UI" panose="020B0502040204020203" pitchFamily="34" charset="0"/>
                <a:cs typeface="Segoe UI" panose="020B0502040204020203" pitchFamily="34" charset="0"/>
              </a:rPr>
              <a:t> </a:t>
            </a:r>
          </a:p>
          <a:p>
            <a:pPr algn="ctr"/>
            <a:r>
              <a:rPr lang="fr-FR" sz="2000" dirty="0">
                <a:solidFill>
                  <a:srgbClr val="011F39"/>
                </a:solidFill>
                <a:latin typeface="Segoe UI" panose="020B0502040204020203" pitchFamily="34" charset="0"/>
                <a:cs typeface="Segoe UI" panose="020B0502040204020203" pitchFamily="34" charset="0"/>
              </a:rPr>
              <a:t>BLL</a:t>
            </a:r>
          </a:p>
          <a:p>
            <a:pPr algn="ctr"/>
            <a:r>
              <a:rPr lang="fr-FR" sz="2000" dirty="0">
                <a:solidFill>
                  <a:srgbClr val="011F39"/>
                </a:solidFill>
                <a:latin typeface="Segoe UI" panose="020B0502040204020203" pitchFamily="34" charset="0"/>
                <a:cs typeface="Segoe UI" panose="020B0502040204020203" pitchFamily="34" charset="0"/>
              </a:rPr>
              <a:t>  </a:t>
            </a:r>
          </a:p>
          <a:p>
            <a:pPr algn="ctr"/>
            <a:r>
              <a:rPr lang="fr-FR" sz="2000" dirty="0">
                <a:solidFill>
                  <a:srgbClr val="011F39"/>
                </a:solidFill>
                <a:latin typeface="Segoe UI" panose="020B0502040204020203" pitchFamily="34" charset="0"/>
                <a:cs typeface="Segoe UI" panose="020B0502040204020203" pitchFamily="34" charset="0"/>
              </a:rPr>
              <a:t>DAL</a:t>
            </a:r>
          </a:p>
        </p:txBody>
      </p:sp>
    </p:spTree>
    <p:extLst>
      <p:ext uri="{BB962C8B-B14F-4D97-AF65-F5344CB8AC3E}">
        <p14:creationId xmlns:p14="http://schemas.microsoft.com/office/powerpoint/2010/main" val="3241492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7F41D2EA-162A-C430-8842-078FE7452660}"/>
              </a:ext>
            </a:extLst>
          </p:cNvPr>
          <p:cNvGrpSpPr/>
          <p:nvPr/>
        </p:nvGrpSpPr>
        <p:grpSpPr>
          <a:xfrm>
            <a:off x="4953183" y="1548384"/>
            <a:ext cx="7157920" cy="5218176"/>
            <a:chOff x="4886003" y="2507104"/>
            <a:chExt cx="2046332" cy="2434969"/>
          </a:xfrm>
        </p:grpSpPr>
        <p:sp>
          <p:nvSpPr>
            <p:cNvPr id="4" name="Organigramme : Connecteur 3">
              <a:extLst>
                <a:ext uri="{FF2B5EF4-FFF2-40B4-BE49-F238E27FC236}">
                  <a16:creationId xmlns:a16="http://schemas.microsoft.com/office/drawing/2014/main" id="{56A912C4-E839-BCA1-A5A7-1A6DB2C87AC2}"/>
                </a:ext>
              </a:extLst>
            </p:cNvPr>
            <p:cNvSpPr/>
            <p:nvPr/>
          </p:nvSpPr>
          <p:spPr>
            <a:xfrm>
              <a:off x="4886003" y="2507104"/>
              <a:ext cx="2046332" cy="2434969"/>
            </a:xfrm>
            <a:prstGeom prst="flowChartConnec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cs typeface="Segoe UI" panose="020B0502040204020203" pitchFamily="34" charset="0"/>
              </a:endParaRPr>
            </a:p>
          </p:txBody>
        </p:sp>
        <p:sp>
          <p:nvSpPr>
            <p:cNvPr id="8" name="ZoneTexte 7">
              <a:extLst>
                <a:ext uri="{FF2B5EF4-FFF2-40B4-BE49-F238E27FC236}">
                  <a16:creationId xmlns:a16="http://schemas.microsoft.com/office/drawing/2014/main" id="{5F21CB8D-8E85-B264-2A3D-8C71B1E151E6}"/>
                </a:ext>
              </a:extLst>
            </p:cNvPr>
            <p:cNvSpPr txBox="1"/>
            <p:nvPr/>
          </p:nvSpPr>
          <p:spPr>
            <a:xfrm>
              <a:off x="5701639" y="4398408"/>
              <a:ext cx="1151864" cy="460545"/>
            </a:xfrm>
            <a:prstGeom prst="rect">
              <a:avLst/>
            </a:prstGeom>
          </p:spPr>
          <p:txBody>
            <a:bodyPr vert="horz" wrap="none" lIns="91440" tIns="45720" rIns="91440" bIns="45720" rtlCol="0" anchor="b">
              <a:normAutofit/>
            </a:bodyPr>
            <a:lstStyle/>
            <a:p>
              <a:r>
                <a:rPr lang="fr-FR" sz="2400" dirty="0">
                  <a:solidFill>
                    <a:srgbClr val="011F39"/>
                  </a:solidFill>
                  <a:latin typeface="Segoe UI" panose="020B0502040204020203" pitchFamily="34" charset="0"/>
                  <a:cs typeface="Segoe UI" panose="020B0502040204020203" pitchFamily="34" charset="0"/>
                </a:rPr>
                <a:t> Serveur</a:t>
              </a:r>
            </a:p>
          </p:txBody>
        </p:sp>
      </p:grpSp>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5" y="1316959"/>
            <a:ext cx="8330938" cy="2990370"/>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rPr>
              <a:t>Zoom sur l’interaction entre le protocole HTTP et le contrôleur REST de Spring</a:t>
            </a: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sz="100" dirty="0">
              <a:solidFill>
                <a:srgbClr val="95B258"/>
              </a:solidFill>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 </a:t>
            </a:r>
            <a:r>
              <a:rPr lang="fr-FR" dirty="0" err="1">
                <a:solidFill>
                  <a:srgbClr val="3B518E"/>
                </a:solidFill>
              </a:rPr>
              <a:t>PathVariable</a:t>
            </a:r>
            <a:endParaRPr lang="fr-FR" dirty="0">
              <a:solidFill>
                <a:srgbClr val="3B518E"/>
              </a:solidFill>
            </a:endParaRP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Web Service</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2" name="Rectangle à coins arrondis 11">
            <a:extLst>
              <a:ext uri="{FF2B5EF4-FFF2-40B4-BE49-F238E27FC236}">
                <a16:creationId xmlns:a16="http://schemas.microsoft.com/office/drawing/2014/main" id="{0EDDCF86-B8A1-B18E-0C02-0DC36443703C}"/>
              </a:ext>
            </a:extLst>
          </p:cNvPr>
          <p:cNvSpPr/>
          <p:nvPr/>
        </p:nvSpPr>
        <p:spPr>
          <a:xfrm>
            <a:off x="7330281" y="1985427"/>
            <a:ext cx="1695788" cy="602200"/>
          </a:xfrm>
          <a:prstGeom prst="roundRect">
            <a:avLst/>
          </a:prstGeom>
          <a:solidFill>
            <a:srgbClr val="4AA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bg1"/>
                </a:solidFill>
                <a:latin typeface="Segoe UI" panose="020B0502040204020203" pitchFamily="34" charset="0"/>
                <a:cs typeface="Segoe UI" panose="020B0502040204020203" pitchFamily="34" charset="0"/>
              </a:rPr>
              <a:t>EniController</a:t>
            </a:r>
            <a:endParaRPr lang="fr-FR" sz="2000" dirty="0">
              <a:solidFill>
                <a:schemeClr val="bg1"/>
              </a:solidFill>
              <a:latin typeface="Segoe UI" panose="020B0502040204020203" pitchFamily="34" charset="0"/>
              <a:cs typeface="Segoe UI" panose="020B0502040204020203" pitchFamily="34" charset="0"/>
            </a:endParaRPr>
          </a:p>
        </p:txBody>
      </p:sp>
      <p:cxnSp>
        <p:nvCxnSpPr>
          <p:cNvPr id="25" name="Connecteur droit avec flèche 24">
            <a:extLst>
              <a:ext uri="{FF2B5EF4-FFF2-40B4-BE49-F238E27FC236}">
                <a16:creationId xmlns:a16="http://schemas.microsoft.com/office/drawing/2014/main" id="{76904BEF-3F93-3FF1-BFB4-CBCB239B8EDE}"/>
              </a:ext>
            </a:extLst>
          </p:cNvPr>
          <p:cNvCxnSpPr>
            <a:cxnSpLocks/>
          </p:cNvCxnSpPr>
          <p:nvPr/>
        </p:nvCxnSpPr>
        <p:spPr>
          <a:xfrm>
            <a:off x="933630" y="3600729"/>
            <a:ext cx="4133808" cy="0"/>
          </a:xfrm>
          <a:prstGeom prst="straightConnector1">
            <a:avLst/>
          </a:prstGeom>
          <a:ln w="38100">
            <a:solidFill>
              <a:srgbClr val="95B258"/>
            </a:solidFill>
            <a:tailEnd type="triangle"/>
          </a:ln>
        </p:spPr>
        <p:style>
          <a:lnRef idx="1">
            <a:schemeClr val="dk1"/>
          </a:lnRef>
          <a:fillRef idx="0">
            <a:schemeClr val="dk1"/>
          </a:fillRef>
          <a:effectRef idx="0">
            <a:schemeClr val="dk1"/>
          </a:effectRef>
          <a:fontRef idx="minor">
            <a:schemeClr val="tx1"/>
          </a:fontRef>
        </p:style>
      </p:cxnSp>
      <p:cxnSp>
        <p:nvCxnSpPr>
          <p:cNvPr id="26" name="Connecteur droit avec flèche 25">
            <a:extLst>
              <a:ext uri="{FF2B5EF4-FFF2-40B4-BE49-F238E27FC236}">
                <a16:creationId xmlns:a16="http://schemas.microsoft.com/office/drawing/2014/main" id="{181F04B6-A83D-8882-CF69-81DFBA311DC1}"/>
              </a:ext>
            </a:extLst>
          </p:cNvPr>
          <p:cNvCxnSpPr>
            <a:cxnSpLocks/>
          </p:cNvCxnSpPr>
          <p:nvPr/>
        </p:nvCxnSpPr>
        <p:spPr>
          <a:xfrm flipH="1" flipV="1">
            <a:off x="959489" y="3842046"/>
            <a:ext cx="4032878" cy="596336"/>
          </a:xfrm>
          <a:prstGeom prst="straightConnector1">
            <a:avLst/>
          </a:prstGeom>
          <a:ln w="38100">
            <a:solidFill>
              <a:srgbClr val="95B258"/>
            </a:solidFill>
            <a:tailEnd type="triangle"/>
          </a:ln>
        </p:spPr>
        <p:style>
          <a:lnRef idx="1">
            <a:schemeClr val="dk1"/>
          </a:lnRef>
          <a:fillRef idx="0">
            <a:schemeClr val="dk1"/>
          </a:fillRef>
          <a:effectRef idx="0">
            <a:schemeClr val="dk1"/>
          </a:effectRef>
          <a:fontRef idx="minor">
            <a:schemeClr val="tx1"/>
          </a:fontRef>
        </p:style>
      </p:cxnSp>
      <p:sp>
        <p:nvSpPr>
          <p:cNvPr id="27" name="ZoneTexte 26">
            <a:extLst>
              <a:ext uri="{FF2B5EF4-FFF2-40B4-BE49-F238E27FC236}">
                <a16:creationId xmlns:a16="http://schemas.microsoft.com/office/drawing/2014/main" id="{38C1DAA8-33C9-89F6-45F4-22B7F15808AE}"/>
              </a:ext>
            </a:extLst>
          </p:cNvPr>
          <p:cNvSpPr txBox="1"/>
          <p:nvPr/>
        </p:nvSpPr>
        <p:spPr>
          <a:xfrm>
            <a:off x="933630" y="3107563"/>
            <a:ext cx="4131889" cy="443811"/>
          </a:xfrm>
          <a:prstGeom prst="rect">
            <a:avLst/>
          </a:prstGeom>
        </p:spPr>
        <p:txBody>
          <a:bodyPr vert="horz" wrap="none" lIns="91440" tIns="45720" rIns="91440" bIns="45720" rtlCol="0" anchor="b">
            <a:noAutofit/>
          </a:bodyPr>
          <a:lstStyle/>
          <a:p>
            <a:pPr algn="ctr"/>
            <a:r>
              <a:rPr lang="fr-FR" sz="1600" dirty="0">
                <a:latin typeface="Segoe UI" panose="020B0502040204020203" pitchFamily="34" charset="0"/>
                <a:cs typeface="Segoe UI" panose="020B0502040204020203" pitchFamily="34" charset="0"/>
              </a:rPr>
              <a:t>GET</a:t>
            </a:r>
          </a:p>
          <a:p>
            <a:pPr algn="ctr"/>
            <a:r>
              <a:rPr lang="fr-FR" sz="1600" dirty="0">
                <a:latin typeface="Segoe UI" panose="020B0502040204020203" pitchFamily="34" charset="0"/>
                <a:cs typeface="Segoe UI" panose="020B0502040204020203" pitchFamily="34" charset="0"/>
              </a:rPr>
              <a:t>http://localhost:8080/eniecole/employes/1</a:t>
            </a:r>
          </a:p>
        </p:txBody>
      </p:sp>
      <p:sp>
        <p:nvSpPr>
          <p:cNvPr id="28" name="ZoneTexte 27">
            <a:extLst>
              <a:ext uri="{FF2B5EF4-FFF2-40B4-BE49-F238E27FC236}">
                <a16:creationId xmlns:a16="http://schemas.microsoft.com/office/drawing/2014/main" id="{42FDD4AC-417E-1AD5-8C69-FB3D29723E01}"/>
              </a:ext>
            </a:extLst>
          </p:cNvPr>
          <p:cNvSpPr txBox="1"/>
          <p:nvPr/>
        </p:nvSpPr>
        <p:spPr>
          <a:xfrm rot="504352">
            <a:off x="907124" y="4110102"/>
            <a:ext cx="4137606" cy="443811"/>
          </a:xfrm>
          <a:prstGeom prst="rect">
            <a:avLst/>
          </a:prstGeom>
        </p:spPr>
        <p:txBody>
          <a:bodyPr vert="horz" wrap="none" lIns="91440" tIns="45720" rIns="91440" bIns="45720" rtlCol="0" anchor="b">
            <a:noAutofit/>
          </a:bodyPr>
          <a:lstStyle/>
          <a:p>
            <a:pPr algn="ctr"/>
            <a:r>
              <a:rPr lang="fr-FR" dirty="0" err="1">
                <a:latin typeface="Segoe UI" panose="020B0502040204020203" pitchFamily="34" charset="0"/>
                <a:cs typeface="Segoe UI" panose="020B0502040204020203" pitchFamily="34" charset="0"/>
              </a:rPr>
              <a:t>Employe</a:t>
            </a:r>
            <a:r>
              <a:rPr lang="fr-FR" dirty="0">
                <a:latin typeface="Segoe UI" panose="020B0502040204020203" pitchFamily="34" charset="0"/>
                <a:cs typeface="Segoe UI" panose="020B0502040204020203" pitchFamily="34" charset="0"/>
              </a:rPr>
              <a:t>(JSON)</a:t>
            </a:r>
          </a:p>
        </p:txBody>
      </p:sp>
      <p:sp>
        <p:nvSpPr>
          <p:cNvPr id="29" name="Rectangle à coins arrondis 11">
            <a:extLst>
              <a:ext uri="{FF2B5EF4-FFF2-40B4-BE49-F238E27FC236}">
                <a16:creationId xmlns:a16="http://schemas.microsoft.com/office/drawing/2014/main" id="{3E404BBE-B499-CB4F-3E1E-C76B29357F5A}"/>
              </a:ext>
            </a:extLst>
          </p:cNvPr>
          <p:cNvSpPr/>
          <p:nvPr/>
        </p:nvSpPr>
        <p:spPr>
          <a:xfrm>
            <a:off x="5365793" y="2675518"/>
            <a:ext cx="6350719" cy="3056129"/>
          </a:xfrm>
          <a:prstGeom prst="roundRect">
            <a:avLst/>
          </a:prstGeom>
          <a:solidFill>
            <a:srgbClr val="4AA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2000" dirty="0" err="1">
                <a:solidFill>
                  <a:schemeClr val="bg1"/>
                </a:solidFill>
                <a:latin typeface="Segoe UI" panose="020B0502040204020203" pitchFamily="34" charset="0"/>
                <a:cs typeface="Segoe UI" panose="020B0502040204020203" pitchFamily="34" charset="0"/>
              </a:rPr>
              <a:t>EmployeController</a:t>
            </a:r>
            <a:endParaRPr lang="fr-FR" sz="2000" dirty="0">
              <a:solidFill>
                <a:schemeClr val="bg1"/>
              </a:solidFill>
              <a:latin typeface="Segoe UI" panose="020B0502040204020203" pitchFamily="34" charset="0"/>
              <a:cs typeface="Segoe UI" panose="020B0502040204020203" pitchFamily="34" charset="0"/>
            </a:endParaRPr>
          </a:p>
        </p:txBody>
      </p:sp>
      <p:sp>
        <p:nvSpPr>
          <p:cNvPr id="32" name="ZoneTexte 31">
            <a:extLst>
              <a:ext uri="{FF2B5EF4-FFF2-40B4-BE49-F238E27FC236}">
                <a16:creationId xmlns:a16="http://schemas.microsoft.com/office/drawing/2014/main" id="{6B193283-836A-BE1B-885C-599995936AEE}"/>
              </a:ext>
            </a:extLst>
          </p:cNvPr>
          <p:cNvSpPr txBox="1"/>
          <p:nvPr/>
        </p:nvSpPr>
        <p:spPr>
          <a:xfrm>
            <a:off x="5376367" y="3181242"/>
            <a:ext cx="6340145" cy="2031325"/>
          </a:xfrm>
          <a:prstGeom prst="rect">
            <a:avLst/>
          </a:prstGeom>
          <a:noFill/>
          <a:ln>
            <a:noFill/>
          </a:ln>
        </p:spPr>
        <p:txBody>
          <a:bodyPr wrap="square">
            <a:spAutoFit/>
          </a:bodyPr>
          <a:lstStyle/>
          <a:p>
            <a:pPr marL="0" marR="0">
              <a:spcBef>
                <a:spcPts val="0"/>
              </a:spcBef>
              <a:spcAft>
                <a:spcPts val="0"/>
              </a:spcAft>
            </a:pPr>
            <a:r>
              <a:rPr lang="en-US" sz="1400" dirty="0">
                <a:solidFill>
                  <a:srgbClr val="011F39"/>
                </a:solidFill>
                <a:effectLst/>
                <a:latin typeface="Consolas" panose="020B0609020204030204" pitchFamily="49" charset="0"/>
              </a:rPr>
              <a:t>@RestController</a:t>
            </a:r>
          </a:p>
          <a:p>
            <a:pPr marL="0" marR="0">
              <a:spcBef>
                <a:spcPts val="0"/>
              </a:spcBef>
              <a:spcAft>
                <a:spcPts val="0"/>
              </a:spcAft>
            </a:pPr>
            <a:r>
              <a:rPr lang="en-US" sz="1400" dirty="0">
                <a:solidFill>
                  <a:srgbClr val="011F39"/>
                </a:solidFill>
                <a:effectLst/>
                <a:latin typeface="Consolas" panose="020B0609020204030204" pitchFamily="49" charset="0"/>
              </a:rPr>
              <a:t>@RequestMapping("/eniecole/employes")</a:t>
            </a:r>
          </a:p>
          <a:p>
            <a:pPr marL="0" marR="0">
              <a:spcBef>
                <a:spcPts val="0"/>
              </a:spcBef>
              <a:spcAft>
                <a:spcPts val="0"/>
              </a:spcAft>
            </a:pPr>
            <a:r>
              <a:rPr lang="en-US" sz="1400" dirty="0">
                <a:solidFill>
                  <a:srgbClr val="011F39"/>
                </a:solidFill>
                <a:effectLst/>
                <a:latin typeface="Consolas" panose="020B0609020204030204" pitchFamily="49" charset="0"/>
              </a:rPr>
              <a:t>public class </a:t>
            </a:r>
            <a:r>
              <a:rPr lang="en-US" sz="1400" dirty="0" err="1">
                <a:solidFill>
                  <a:srgbClr val="011F39"/>
                </a:solidFill>
                <a:effectLst/>
                <a:latin typeface="Consolas" panose="020B0609020204030204" pitchFamily="49" charset="0"/>
              </a:rPr>
              <a:t>EmployeController</a:t>
            </a:r>
            <a:r>
              <a:rPr lang="en-US" sz="1400" dirty="0">
                <a:solidFill>
                  <a:srgbClr val="011F39"/>
                </a:solidFill>
                <a:effectLst/>
                <a:latin typeface="Consolas" panose="020B0609020204030204" pitchFamily="49" charset="0"/>
              </a:rPr>
              <a:t> {</a:t>
            </a:r>
          </a:p>
          <a:p>
            <a:pPr marL="0" marR="0">
              <a:spcBef>
                <a:spcPts val="0"/>
              </a:spcBef>
              <a:spcAft>
                <a:spcPts val="0"/>
              </a:spcAft>
            </a:pPr>
            <a:endParaRPr lang="fr-FR" sz="1400" dirty="0">
              <a:solidFill>
                <a:srgbClr val="011F39"/>
              </a:solidFill>
              <a:effectLst/>
              <a:latin typeface="Consolas" panose="020B0609020204030204" pitchFamily="49" charset="0"/>
            </a:endParaRPr>
          </a:p>
          <a:p>
            <a:pPr marL="0" marR="0">
              <a:spcBef>
                <a:spcPts val="0"/>
              </a:spcBef>
              <a:spcAft>
                <a:spcPts val="0"/>
              </a:spcAft>
            </a:pPr>
            <a:r>
              <a:rPr lang="en-US" sz="1400" dirty="0">
                <a:solidFill>
                  <a:srgbClr val="011F39"/>
                </a:solidFill>
                <a:effectLst/>
                <a:latin typeface="Consolas" panose="020B0609020204030204" pitchFamily="49" charset="0"/>
              </a:rPr>
              <a:t>@GetMapping</a:t>
            </a:r>
            <a:r>
              <a:rPr lang="en-US" sz="1400" b="1" dirty="0">
                <a:solidFill>
                  <a:srgbClr val="011F39"/>
                </a:solidFill>
                <a:effectLst/>
                <a:latin typeface="Consolas" panose="020B0609020204030204" pitchFamily="49" charset="0"/>
              </a:rPr>
              <a:t>("/{id}")</a:t>
            </a:r>
          </a:p>
          <a:p>
            <a:pPr marL="0" marR="0">
              <a:spcBef>
                <a:spcPts val="0"/>
              </a:spcBef>
              <a:spcAft>
                <a:spcPts val="0"/>
              </a:spcAft>
            </a:pPr>
            <a:r>
              <a:rPr lang="en-US" sz="1400" dirty="0">
                <a:solidFill>
                  <a:srgbClr val="011F39"/>
                </a:solidFill>
                <a:effectLst/>
                <a:latin typeface="Consolas" panose="020B0609020204030204" pitchFamily="49" charset="0"/>
              </a:rPr>
              <a:t>public </a:t>
            </a:r>
            <a:r>
              <a:rPr lang="en-US" sz="1400" dirty="0" err="1">
                <a:solidFill>
                  <a:srgbClr val="011F39"/>
                </a:solidFill>
                <a:effectLst/>
                <a:latin typeface="Consolas" panose="020B0609020204030204" pitchFamily="49" charset="0"/>
              </a:rPr>
              <a:t>ResponseEntity</a:t>
            </a:r>
            <a:r>
              <a:rPr lang="en-US" sz="1400" dirty="0">
                <a:solidFill>
                  <a:srgbClr val="011F39"/>
                </a:solidFill>
                <a:effectLst/>
                <a:latin typeface="Consolas" panose="020B0609020204030204" pitchFamily="49" charset="0"/>
              </a:rPr>
              <a:t>&lt;?&gt; </a:t>
            </a:r>
            <a:r>
              <a:rPr lang="en-US" sz="1400" dirty="0" err="1">
                <a:solidFill>
                  <a:srgbClr val="011F39"/>
                </a:solidFill>
                <a:effectLst/>
                <a:latin typeface="Consolas" panose="020B0609020204030204" pitchFamily="49" charset="0"/>
              </a:rPr>
              <a:t>rechercherEmployeParId</a:t>
            </a:r>
            <a:r>
              <a:rPr lang="en-US" sz="1400" dirty="0">
                <a:solidFill>
                  <a:srgbClr val="011F39"/>
                </a:solidFill>
                <a:effectLst/>
                <a:latin typeface="Consolas" panose="020B0609020204030204" pitchFamily="49" charset="0"/>
              </a:rPr>
              <a:t>(</a:t>
            </a:r>
          </a:p>
          <a:p>
            <a:pPr marL="0" marR="0">
              <a:spcBef>
                <a:spcPts val="0"/>
              </a:spcBef>
              <a:spcAft>
                <a:spcPts val="0"/>
              </a:spcAft>
            </a:pPr>
            <a:r>
              <a:rPr lang="en-US" sz="1400" b="1" dirty="0">
                <a:solidFill>
                  <a:srgbClr val="011F39"/>
                </a:solidFill>
                <a:latin typeface="Consolas" panose="020B0609020204030204" pitchFamily="49" charset="0"/>
              </a:rPr>
              <a:t>		</a:t>
            </a:r>
            <a:r>
              <a:rPr lang="en-US" sz="1400" b="1" dirty="0">
                <a:solidFill>
                  <a:srgbClr val="011F39"/>
                </a:solidFill>
                <a:effectLst/>
                <a:latin typeface="Consolas" panose="020B0609020204030204" pitchFamily="49" charset="0"/>
              </a:rPr>
              <a:t>@PathVariable("id") </a:t>
            </a:r>
            <a:r>
              <a:rPr lang="en-US" sz="1400" dirty="0">
                <a:solidFill>
                  <a:srgbClr val="011F39"/>
                </a:solidFill>
                <a:effectLst/>
                <a:latin typeface="Consolas" panose="020B0609020204030204" pitchFamily="49" charset="0"/>
              </a:rPr>
              <a:t>String </a:t>
            </a:r>
            <a:r>
              <a:rPr lang="en-US" sz="1400" dirty="0" err="1">
                <a:solidFill>
                  <a:srgbClr val="011F39"/>
                </a:solidFill>
                <a:effectLst/>
                <a:latin typeface="Consolas" panose="020B0609020204030204" pitchFamily="49" charset="0"/>
              </a:rPr>
              <a:t>idInPath</a:t>
            </a:r>
            <a:r>
              <a:rPr lang="en-US" sz="1400" dirty="0">
                <a:solidFill>
                  <a:srgbClr val="011F39"/>
                </a:solidFill>
                <a:effectLst/>
                <a:latin typeface="Consolas" panose="020B0609020204030204" pitchFamily="49" charset="0"/>
              </a:rPr>
              <a:t>){</a:t>
            </a:r>
          </a:p>
          <a:p>
            <a:pPr marL="0" marR="0">
              <a:spcBef>
                <a:spcPts val="0"/>
              </a:spcBef>
              <a:spcAft>
                <a:spcPts val="0"/>
              </a:spcAft>
            </a:pPr>
            <a:r>
              <a:rPr lang="en-US" sz="1400" dirty="0">
                <a:solidFill>
                  <a:srgbClr val="011F39"/>
                </a:solidFill>
                <a:effectLst/>
                <a:latin typeface="Consolas" panose="020B0609020204030204" pitchFamily="49" charset="0"/>
              </a:rPr>
              <a:t>	…</a:t>
            </a:r>
          </a:p>
          <a:p>
            <a:pPr marL="0" marR="0">
              <a:spcBef>
                <a:spcPts val="0"/>
              </a:spcBef>
              <a:spcAft>
                <a:spcPts val="0"/>
              </a:spcAft>
            </a:pPr>
            <a:r>
              <a:rPr lang="en-US" sz="1400" dirty="0">
                <a:solidFill>
                  <a:srgbClr val="011F39"/>
                </a:solidFill>
                <a:effectLst/>
                <a:latin typeface="Consolas" panose="020B0609020204030204" pitchFamily="49" charset="0"/>
              </a:rPr>
              <a:t>}</a:t>
            </a:r>
          </a:p>
        </p:txBody>
      </p:sp>
      <p:sp>
        <p:nvSpPr>
          <p:cNvPr id="36" name="Rectangle à coins arrondis 11">
            <a:extLst>
              <a:ext uri="{FF2B5EF4-FFF2-40B4-BE49-F238E27FC236}">
                <a16:creationId xmlns:a16="http://schemas.microsoft.com/office/drawing/2014/main" id="{8621D69B-5A14-B34B-787C-E04E04F2D617}"/>
              </a:ext>
            </a:extLst>
          </p:cNvPr>
          <p:cNvSpPr/>
          <p:nvPr/>
        </p:nvSpPr>
        <p:spPr>
          <a:xfrm>
            <a:off x="8890100" y="5731647"/>
            <a:ext cx="1861371" cy="535759"/>
          </a:xfrm>
          <a:prstGeom prst="roundRect">
            <a:avLst/>
          </a:prstGeom>
          <a:solidFill>
            <a:srgbClr val="01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2000" dirty="0" err="1">
                <a:solidFill>
                  <a:schemeClr val="bg1"/>
                </a:solidFill>
                <a:latin typeface="Segoe UI" panose="020B0502040204020203" pitchFamily="34" charset="0"/>
                <a:cs typeface="Segoe UI" panose="020B0502040204020203" pitchFamily="34" charset="0"/>
              </a:rPr>
              <a:t>Employe</a:t>
            </a:r>
            <a:r>
              <a:rPr lang="fr-FR" sz="2000" dirty="0">
                <a:solidFill>
                  <a:schemeClr val="bg1"/>
                </a:solidFill>
                <a:latin typeface="Segoe UI" panose="020B0502040204020203" pitchFamily="34" charset="0"/>
                <a:cs typeface="Segoe UI" panose="020B0502040204020203" pitchFamily="34" charset="0"/>
              </a:rPr>
              <a:t> (BO)</a:t>
            </a:r>
          </a:p>
        </p:txBody>
      </p:sp>
      <p:grpSp>
        <p:nvGrpSpPr>
          <p:cNvPr id="3" name="Groupe 2">
            <a:extLst>
              <a:ext uri="{FF2B5EF4-FFF2-40B4-BE49-F238E27FC236}">
                <a16:creationId xmlns:a16="http://schemas.microsoft.com/office/drawing/2014/main" id="{6585B9B5-B237-B6E6-F365-D19B37722420}"/>
              </a:ext>
            </a:extLst>
          </p:cNvPr>
          <p:cNvGrpSpPr/>
          <p:nvPr/>
        </p:nvGrpSpPr>
        <p:grpSpPr>
          <a:xfrm>
            <a:off x="17310" y="3205893"/>
            <a:ext cx="1041573" cy="1145845"/>
            <a:chOff x="2228614" y="3073566"/>
            <a:chExt cx="1041573" cy="1145845"/>
          </a:xfrm>
        </p:grpSpPr>
        <p:pic>
          <p:nvPicPr>
            <p:cNvPr id="7" name="Graphique 6" descr="Ordinateur portable avec un remplissage uni">
              <a:extLst>
                <a:ext uri="{FF2B5EF4-FFF2-40B4-BE49-F238E27FC236}">
                  <a16:creationId xmlns:a16="http://schemas.microsoft.com/office/drawing/2014/main" id="{FC765C41-E1F9-23AE-08D4-2F8F441505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92201" y="3073566"/>
              <a:ext cx="914400" cy="914400"/>
            </a:xfrm>
            <a:prstGeom prst="rect">
              <a:avLst/>
            </a:prstGeom>
          </p:spPr>
        </p:pic>
        <p:sp>
          <p:nvSpPr>
            <p:cNvPr id="10" name="Titre 1">
              <a:extLst>
                <a:ext uri="{FF2B5EF4-FFF2-40B4-BE49-F238E27FC236}">
                  <a16:creationId xmlns:a16="http://schemas.microsoft.com/office/drawing/2014/main" id="{F86EADFD-FECD-D616-15D3-70E43A532E65}"/>
                </a:ext>
              </a:extLst>
            </p:cNvPr>
            <p:cNvSpPr txBox="1">
              <a:spLocks/>
            </p:cNvSpPr>
            <p:nvPr/>
          </p:nvSpPr>
          <p:spPr>
            <a:xfrm>
              <a:off x="2228614" y="3724980"/>
              <a:ext cx="1041573"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2400" dirty="0">
                  <a:solidFill>
                    <a:srgbClr val="011F39"/>
                  </a:solidFill>
                  <a:latin typeface="Segoe UI" panose="020B0502040204020203" pitchFamily="34" charset="0"/>
                  <a:cs typeface="Segoe UI" panose="020B0502040204020203" pitchFamily="34" charset="0"/>
                </a:rPr>
                <a:t>Client</a:t>
              </a:r>
              <a:endParaRPr lang="fr-FR" sz="2000" dirty="0">
                <a:solidFill>
                  <a:srgbClr val="011F39"/>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515088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Web Service</a:t>
            </a:r>
          </a:p>
          <a:p>
            <a:endParaRPr lang="fr-FR" b="1" cap="all" dirty="0">
              <a:solidFill>
                <a:schemeClr val="bg1"/>
              </a:solidFill>
              <a:latin typeface="Segoe UI" panose="020B0502040204020203" pitchFamily="34" charset="0"/>
              <a:cs typeface="Segoe UI" panose="020B0502040204020203" pitchFamily="34" charset="0"/>
            </a:endParaRP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DÉMONSTRATION</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@PathVariable</a:t>
            </a:r>
          </a:p>
        </p:txBody>
      </p:sp>
    </p:spTree>
    <p:extLst>
      <p:ext uri="{BB962C8B-B14F-4D97-AF65-F5344CB8AC3E}">
        <p14:creationId xmlns:p14="http://schemas.microsoft.com/office/powerpoint/2010/main" val="3229086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1" y="41109"/>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95B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95B2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95B2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Web Service</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TRAVAUX PRATIQUES</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TP : Cave à vin – Partie 08</a:t>
            </a:r>
          </a:p>
        </p:txBody>
      </p:sp>
    </p:spTree>
    <p:extLst>
      <p:ext uri="{BB962C8B-B14F-4D97-AF65-F5344CB8AC3E}">
        <p14:creationId xmlns:p14="http://schemas.microsoft.com/office/powerpoint/2010/main" val="3839100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Frameworls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Web Service</a:t>
            </a: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@PostMapping et @RequestBody</a:t>
            </a:r>
          </a:p>
        </p:txBody>
      </p:sp>
    </p:spTree>
    <p:extLst>
      <p:ext uri="{BB962C8B-B14F-4D97-AF65-F5344CB8AC3E}">
        <p14:creationId xmlns:p14="http://schemas.microsoft.com/office/powerpoint/2010/main" val="2481782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rganigramme : Connecteur 1">
            <a:extLst>
              <a:ext uri="{FF2B5EF4-FFF2-40B4-BE49-F238E27FC236}">
                <a16:creationId xmlns:a16="http://schemas.microsoft.com/office/drawing/2014/main" id="{D383743D-FB23-C58D-04BE-9C5E0E0E4208}"/>
              </a:ext>
            </a:extLst>
          </p:cNvPr>
          <p:cNvSpPr/>
          <p:nvPr/>
        </p:nvSpPr>
        <p:spPr>
          <a:xfrm>
            <a:off x="5990417" y="2805836"/>
            <a:ext cx="2852414" cy="2577977"/>
          </a:xfrm>
          <a:prstGeom prst="flowChartConnec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cs typeface="Segoe UI" panose="020B0502040204020203" pitchFamily="34" charset="0"/>
            </a:endParaRPr>
          </a:p>
        </p:txBody>
      </p:sp>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5" y="1316959"/>
            <a:ext cx="8330938" cy="2990370"/>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rPr>
              <a:t>Avec une requête HTTP POST; il faut passer les données d’un formulaire dans le body</a:t>
            </a:r>
          </a:p>
          <a:p>
            <a:pPr marL="800100" lvl="1" indent="-342900">
              <a:lnSpc>
                <a:spcPct val="120000"/>
              </a:lnSpc>
              <a:buFont typeface="Arial" panose="020B0604020202020204" pitchFamily="34" charset="0"/>
              <a:buChar char="•"/>
            </a:pPr>
            <a:r>
              <a:rPr lang="fr-FR" dirty="0">
                <a:solidFill>
                  <a:srgbClr val="011F39"/>
                </a:solidFill>
              </a:rPr>
              <a:t>Il serait possible d’ajouter une variable dans le Path en plus si besoin</a:t>
            </a: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sz="100" dirty="0">
              <a:solidFill>
                <a:srgbClr val="95B258"/>
              </a:solidFill>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90992" y="1240997"/>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 </a:t>
            </a:r>
            <a:r>
              <a:rPr lang="fr-FR" dirty="0" err="1">
                <a:solidFill>
                  <a:srgbClr val="3B518E"/>
                </a:solidFill>
              </a:rPr>
              <a:t>PostMapping</a:t>
            </a:r>
            <a:r>
              <a:rPr lang="fr-FR" dirty="0">
                <a:solidFill>
                  <a:srgbClr val="3B518E"/>
                </a:solidFill>
              </a:rPr>
              <a:t> et @RequestBody</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Web Service</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pic>
        <p:nvPicPr>
          <p:cNvPr id="7" name="Image 6">
            <a:extLst>
              <a:ext uri="{FF2B5EF4-FFF2-40B4-BE49-F238E27FC236}">
                <a16:creationId xmlns:a16="http://schemas.microsoft.com/office/drawing/2014/main" id="{35CABB19-3041-1C21-BF91-31061056E2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3418" y="3342491"/>
            <a:ext cx="835356" cy="1333638"/>
          </a:xfrm>
          <a:prstGeom prst="rect">
            <a:avLst/>
          </a:prstGeom>
          <a:ln>
            <a:noFill/>
          </a:ln>
        </p:spPr>
      </p:pic>
      <p:sp>
        <p:nvSpPr>
          <p:cNvPr id="8" name="ZoneTexte 7">
            <a:extLst>
              <a:ext uri="{FF2B5EF4-FFF2-40B4-BE49-F238E27FC236}">
                <a16:creationId xmlns:a16="http://schemas.microsoft.com/office/drawing/2014/main" id="{5F21CB8D-8E85-B264-2A3D-8C71B1E151E6}"/>
              </a:ext>
            </a:extLst>
          </p:cNvPr>
          <p:cNvSpPr txBox="1"/>
          <p:nvPr/>
        </p:nvSpPr>
        <p:spPr>
          <a:xfrm>
            <a:off x="6789244" y="4799700"/>
            <a:ext cx="1151864" cy="460545"/>
          </a:xfrm>
          <a:prstGeom prst="rect">
            <a:avLst/>
          </a:prstGeom>
        </p:spPr>
        <p:txBody>
          <a:bodyPr vert="horz" wrap="none" lIns="91440" tIns="45720" rIns="91440" bIns="45720" rtlCol="0" anchor="b">
            <a:normAutofit/>
          </a:bodyPr>
          <a:lstStyle/>
          <a:p>
            <a:r>
              <a:rPr lang="fr-FR" sz="2400" dirty="0">
                <a:solidFill>
                  <a:srgbClr val="011F39"/>
                </a:solidFill>
                <a:latin typeface="Segoe UI" panose="020B0502040204020203" pitchFamily="34" charset="0"/>
                <a:cs typeface="Segoe UI" panose="020B0502040204020203" pitchFamily="34" charset="0"/>
              </a:rPr>
              <a:t> Serveur</a:t>
            </a:r>
          </a:p>
        </p:txBody>
      </p:sp>
      <p:grpSp>
        <p:nvGrpSpPr>
          <p:cNvPr id="15" name="Groupe 14">
            <a:extLst>
              <a:ext uri="{FF2B5EF4-FFF2-40B4-BE49-F238E27FC236}">
                <a16:creationId xmlns:a16="http://schemas.microsoft.com/office/drawing/2014/main" id="{2ED890F7-9070-DE23-63BB-7D0998F623C2}"/>
              </a:ext>
            </a:extLst>
          </p:cNvPr>
          <p:cNvGrpSpPr/>
          <p:nvPr/>
        </p:nvGrpSpPr>
        <p:grpSpPr>
          <a:xfrm>
            <a:off x="11203772" y="3852224"/>
            <a:ext cx="677066" cy="914285"/>
            <a:chOff x="11203772" y="3852224"/>
            <a:chExt cx="677066" cy="914285"/>
          </a:xfrm>
        </p:grpSpPr>
        <p:pic>
          <p:nvPicPr>
            <p:cNvPr id="10" name="Image 9">
              <a:extLst>
                <a:ext uri="{FF2B5EF4-FFF2-40B4-BE49-F238E27FC236}">
                  <a16:creationId xmlns:a16="http://schemas.microsoft.com/office/drawing/2014/main" id="{AEED51F0-1E62-9780-6DFF-9161F6F2FE19}"/>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1203772" y="3852224"/>
              <a:ext cx="677066" cy="414703"/>
            </a:xfrm>
            <a:prstGeom prst="rect">
              <a:avLst/>
            </a:prstGeom>
          </p:spPr>
        </p:pic>
        <p:sp>
          <p:nvSpPr>
            <p:cNvPr id="11" name="Titre 1">
              <a:extLst>
                <a:ext uri="{FF2B5EF4-FFF2-40B4-BE49-F238E27FC236}">
                  <a16:creationId xmlns:a16="http://schemas.microsoft.com/office/drawing/2014/main" id="{F63FDC8D-8BAD-4DF2-6285-173452304D2D}"/>
                </a:ext>
              </a:extLst>
            </p:cNvPr>
            <p:cNvSpPr txBox="1">
              <a:spLocks/>
            </p:cNvSpPr>
            <p:nvPr/>
          </p:nvSpPr>
          <p:spPr>
            <a:xfrm>
              <a:off x="11224369" y="4272078"/>
              <a:ext cx="606456"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2400" dirty="0">
                  <a:solidFill>
                    <a:srgbClr val="011F39"/>
                  </a:solidFill>
                  <a:latin typeface="Segoe UI" panose="020B0502040204020203" pitchFamily="34" charset="0"/>
                  <a:cs typeface="Segoe UI" panose="020B0502040204020203" pitchFamily="34" charset="0"/>
                </a:rPr>
                <a:t>DB</a:t>
              </a:r>
              <a:endParaRPr lang="fr-FR" sz="2000" dirty="0">
                <a:solidFill>
                  <a:srgbClr val="011F39"/>
                </a:solidFill>
                <a:latin typeface="Segoe UI" panose="020B0502040204020203" pitchFamily="34" charset="0"/>
                <a:cs typeface="Segoe UI" panose="020B0502040204020203" pitchFamily="34" charset="0"/>
              </a:endParaRPr>
            </a:p>
          </p:txBody>
        </p:sp>
      </p:grpSp>
      <p:grpSp>
        <p:nvGrpSpPr>
          <p:cNvPr id="22" name="Groupe 21">
            <a:extLst>
              <a:ext uri="{FF2B5EF4-FFF2-40B4-BE49-F238E27FC236}">
                <a16:creationId xmlns:a16="http://schemas.microsoft.com/office/drawing/2014/main" id="{DB73BA6C-4F22-7ED5-010A-3160D6746A75}"/>
              </a:ext>
            </a:extLst>
          </p:cNvPr>
          <p:cNvGrpSpPr/>
          <p:nvPr/>
        </p:nvGrpSpPr>
        <p:grpSpPr>
          <a:xfrm>
            <a:off x="361175" y="3436387"/>
            <a:ext cx="1041573" cy="1145845"/>
            <a:chOff x="2228614" y="3073566"/>
            <a:chExt cx="1041573" cy="1145845"/>
          </a:xfrm>
        </p:grpSpPr>
        <p:pic>
          <p:nvPicPr>
            <p:cNvPr id="3" name="Graphique 2" descr="Ordinateur portable avec un remplissage uni">
              <a:extLst>
                <a:ext uri="{FF2B5EF4-FFF2-40B4-BE49-F238E27FC236}">
                  <a16:creationId xmlns:a16="http://schemas.microsoft.com/office/drawing/2014/main" id="{138671C8-74FB-2A1A-5B99-FCF1F10A32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2201" y="3073566"/>
              <a:ext cx="914400" cy="914400"/>
            </a:xfrm>
            <a:prstGeom prst="rect">
              <a:avLst/>
            </a:prstGeom>
          </p:spPr>
        </p:pic>
        <p:sp>
          <p:nvSpPr>
            <p:cNvPr id="12" name="Titre 1">
              <a:extLst>
                <a:ext uri="{FF2B5EF4-FFF2-40B4-BE49-F238E27FC236}">
                  <a16:creationId xmlns:a16="http://schemas.microsoft.com/office/drawing/2014/main" id="{A2A48088-93D0-214A-E7B0-11F05B464E04}"/>
                </a:ext>
              </a:extLst>
            </p:cNvPr>
            <p:cNvSpPr txBox="1">
              <a:spLocks/>
            </p:cNvSpPr>
            <p:nvPr/>
          </p:nvSpPr>
          <p:spPr>
            <a:xfrm>
              <a:off x="2228614" y="3724980"/>
              <a:ext cx="1041573"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2400" dirty="0">
                  <a:solidFill>
                    <a:srgbClr val="011F39"/>
                  </a:solidFill>
                  <a:latin typeface="Segoe UI" panose="020B0502040204020203" pitchFamily="34" charset="0"/>
                  <a:cs typeface="Segoe UI" panose="020B0502040204020203" pitchFamily="34" charset="0"/>
                </a:rPr>
                <a:t>Client</a:t>
              </a:r>
              <a:endParaRPr lang="fr-FR" sz="2000" dirty="0">
                <a:solidFill>
                  <a:srgbClr val="011F39"/>
                </a:solidFill>
                <a:latin typeface="Segoe UI" panose="020B0502040204020203" pitchFamily="34" charset="0"/>
                <a:cs typeface="Segoe UI" panose="020B0502040204020203" pitchFamily="34" charset="0"/>
              </a:endParaRPr>
            </a:p>
          </p:txBody>
        </p:sp>
      </p:grpSp>
      <p:cxnSp>
        <p:nvCxnSpPr>
          <p:cNvPr id="13" name="Connecteur droit avec flèche 12">
            <a:extLst>
              <a:ext uri="{FF2B5EF4-FFF2-40B4-BE49-F238E27FC236}">
                <a16:creationId xmlns:a16="http://schemas.microsoft.com/office/drawing/2014/main" id="{500E0303-1DF8-D75C-875A-6BE6A3B3F3E8}"/>
              </a:ext>
            </a:extLst>
          </p:cNvPr>
          <p:cNvCxnSpPr>
            <a:cxnSpLocks/>
          </p:cNvCxnSpPr>
          <p:nvPr/>
        </p:nvCxnSpPr>
        <p:spPr>
          <a:xfrm>
            <a:off x="1483579" y="3841028"/>
            <a:ext cx="4965762" cy="22392"/>
          </a:xfrm>
          <a:prstGeom prst="straightConnector1">
            <a:avLst/>
          </a:prstGeom>
          <a:ln w="38100">
            <a:solidFill>
              <a:srgbClr val="95B258"/>
            </a:solidFill>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54045100-9E7A-E7E3-86FB-CC0AB512EAFE}"/>
              </a:ext>
            </a:extLst>
          </p:cNvPr>
          <p:cNvCxnSpPr>
            <a:cxnSpLocks/>
          </p:cNvCxnSpPr>
          <p:nvPr/>
        </p:nvCxnSpPr>
        <p:spPr>
          <a:xfrm flipH="1">
            <a:off x="1483579" y="4132660"/>
            <a:ext cx="4965762" cy="0"/>
          </a:xfrm>
          <a:prstGeom prst="straightConnector1">
            <a:avLst/>
          </a:prstGeom>
          <a:ln w="38100">
            <a:solidFill>
              <a:srgbClr val="95B258"/>
            </a:solidFill>
            <a:tailEnd type="triangle"/>
          </a:ln>
        </p:spPr>
        <p:style>
          <a:lnRef idx="1">
            <a:schemeClr val="dk1"/>
          </a:lnRef>
          <a:fillRef idx="0">
            <a:schemeClr val="dk1"/>
          </a:fillRef>
          <a:effectRef idx="0">
            <a:schemeClr val="dk1"/>
          </a:effectRef>
          <a:fontRef idx="minor">
            <a:schemeClr val="tx1"/>
          </a:fontRef>
        </p:style>
      </p:cxnSp>
      <p:cxnSp>
        <p:nvCxnSpPr>
          <p:cNvPr id="19" name="Connecteur droit avec flèche 18">
            <a:extLst>
              <a:ext uri="{FF2B5EF4-FFF2-40B4-BE49-F238E27FC236}">
                <a16:creationId xmlns:a16="http://schemas.microsoft.com/office/drawing/2014/main" id="{F2B17A37-2D68-218A-33CF-B92592C68D77}"/>
              </a:ext>
            </a:extLst>
          </p:cNvPr>
          <p:cNvCxnSpPr>
            <a:cxnSpLocks/>
          </p:cNvCxnSpPr>
          <p:nvPr/>
        </p:nvCxnSpPr>
        <p:spPr>
          <a:xfrm>
            <a:off x="8579576" y="3895637"/>
            <a:ext cx="2515144" cy="0"/>
          </a:xfrm>
          <a:prstGeom prst="straightConnector1">
            <a:avLst/>
          </a:prstGeom>
          <a:ln w="38100">
            <a:solidFill>
              <a:srgbClr val="95B258"/>
            </a:solidFill>
            <a:tailEnd type="triangle"/>
          </a:ln>
        </p:spPr>
        <p:style>
          <a:lnRef idx="1">
            <a:schemeClr val="dk1"/>
          </a:lnRef>
          <a:fillRef idx="0">
            <a:schemeClr val="dk1"/>
          </a:fillRef>
          <a:effectRef idx="0">
            <a:schemeClr val="dk1"/>
          </a:effectRef>
          <a:fontRef idx="minor">
            <a:schemeClr val="tx1"/>
          </a:fontRef>
        </p:style>
      </p:cxnSp>
      <p:cxnSp>
        <p:nvCxnSpPr>
          <p:cNvPr id="20" name="Connecteur droit avec flèche 19">
            <a:extLst>
              <a:ext uri="{FF2B5EF4-FFF2-40B4-BE49-F238E27FC236}">
                <a16:creationId xmlns:a16="http://schemas.microsoft.com/office/drawing/2014/main" id="{749F8782-1212-F43C-4EEE-24C97D278105}"/>
              </a:ext>
            </a:extLst>
          </p:cNvPr>
          <p:cNvCxnSpPr>
            <a:cxnSpLocks/>
          </p:cNvCxnSpPr>
          <p:nvPr/>
        </p:nvCxnSpPr>
        <p:spPr>
          <a:xfrm flipH="1">
            <a:off x="8579576" y="4164877"/>
            <a:ext cx="2515144" cy="0"/>
          </a:xfrm>
          <a:prstGeom prst="straightConnector1">
            <a:avLst/>
          </a:prstGeom>
          <a:ln w="38100">
            <a:solidFill>
              <a:srgbClr val="95B258"/>
            </a:solidFill>
            <a:tailEnd type="triangle"/>
          </a:ln>
        </p:spPr>
        <p:style>
          <a:lnRef idx="1">
            <a:schemeClr val="dk1"/>
          </a:lnRef>
          <a:fillRef idx="0">
            <a:schemeClr val="dk1"/>
          </a:fillRef>
          <a:effectRef idx="0">
            <a:schemeClr val="dk1"/>
          </a:effectRef>
          <a:fontRef idx="minor">
            <a:schemeClr val="tx1"/>
          </a:fontRef>
        </p:style>
      </p:cxnSp>
      <p:sp>
        <p:nvSpPr>
          <p:cNvPr id="21" name="ZoneTexte 20">
            <a:extLst>
              <a:ext uri="{FF2B5EF4-FFF2-40B4-BE49-F238E27FC236}">
                <a16:creationId xmlns:a16="http://schemas.microsoft.com/office/drawing/2014/main" id="{9614FFBC-9757-C8BC-01D5-61B3659F8DC9}"/>
              </a:ext>
            </a:extLst>
          </p:cNvPr>
          <p:cNvSpPr txBox="1"/>
          <p:nvPr/>
        </p:nvSpPr>
        <p:spPr>
          <a:xfrm>
            <a:off x="1483579" y="3353121"/>
            <a:ext cx="4857051" cy="443811"/>
          </a:xfrm>
          <a:prstGeom prst="rect">
            <a:avLst/>
          </a:prstGeom>
        </p:spPr>
        <p:txBody>
          <a:bodyPr vert="horz" wrap="none" lIns="91440" tIns="45720" rIns="91440" bIns="45720" rtlCol="0" anchor="b">
            <a:noAutofit/>
          </a:bodyPr>
          <a:lstStyle/>
          <a:p>
            <a:pPr algn="ctr"/>
            <a:r>
              <a:rPr lang="fr-FR" dirty="0">
                <a:latin typeface="Segoe UI" panose="020B0502040204020203" pitchFamily="34" charset="0"/>
                <a:cs typeface="Segoe UI" panose="020B0502040204020203" pitchFamily="34" charset="0"/>
              </a:rPr>
              <a:t>POST</a:t>
            </a:r>
          </a:p>
          <a:p>
            <a:pPr algn="ctr"/>
            <a:r>
              <a:rPr lang="fr-FR" dirty="0">
                <a:latin typeface="Segoe UI" panose="020B0502040204020203" pitchFamily="34" charset="0"/>
                <a:cs typeface="Segoe UI" panose="020B0502040204020203" pitchFamily="34" charset="0"/>
              </a:rPr>
              <a:t>http://localhost:8080/eniecole/employes</a:t>
            </a:r>
          </a:p>
        </p:txBody>
      </p:sp>
      <p:sp>
        <p:nvSpPr>
          <p:cNvPr id="28" name="ZoneTexte 27">
            <a:extLst>
              <a:ext uri="{FF2B5EF4-FFF2-40B4-BE49-F238E27FC236}">
                <a16:creationId xmlns:a16="http://schemas.microsoft.com/office/drawing/2014/main" id="{8DE83487-B162-F84D-614A-BAAF553573B4}"/>
              </a:ext>
            </a:extLst>
          </p:cNvPr>
          <p:cNvSpPr txBox="1"/>
          <p:nvPr/>
        </p:nvSpPr>
        <p:spPr>
          <a:xfrm>
            <a:off x="8631933" y="3413303"/>
            <a:ext cx="3248905" cy="443811"/>
          </a:xfrm>
          <a:prstGeom prst="rect">
            <a:avLst/>
          </a:prstGeom>
        </p:spPr>
        <p:txBody>
          <a:bodyPr vert="horz" wrap="none" lIns="91440" tIns="45720" rIns="91440" bIns="45720" rtlCol="0" anchor="b">
            <a:noAutofit/>
          </a:bodyPr>
          <a:lstStyle/>
          <a:p>
            <a:pPr algn="ctr"/>
            <a:r>
              <a:rPr lang="fr-FR" sz="1400" dirty="0">
                <a:latin typeface="Segoe UI" panose="020B0502040204020203" pitchFamily="34" charset="0"/>
                <a:cs typeface="Segoe UI" panose="020B0502040204020203" pitchFamily="34" charset="0"/>
              </a:rPr>
              <a:t>INSERT EMPLOYEE VALUES …</a:t>
            </a:r>
          </a:p>
        </p:txBody>
      </p:sp>
      <p:sp>
        <p:nvSpPr>
          <p:cNvPr id="29" name="ZoneTexte 28">
            <a:extLst>
              <a:ext uri="{FF2B5EF4-FFF2-40B4-BE49-F238E27FC236}">
                <a16:creationId xmlns:a16="http://schemas.microsoft.com/office/drawing/2014/main" id="{A11FFB73-76A6-EB81-133F-3452C11BA652}"/>
              </a:ext>
            </a:extLst>
          </p:cNvPr>
          <p:cNvSpPr txBox="1"/>
          <p:nvPr/>
        </p:nvSpPr>
        <p:spPr>
          <a:xfrm>
            <a:off x="8623582" y="4154533"/>
            <a:ext cx="2462787" cy="443811"/>
          </a:xfrm>
          <a:prstGeom prst="rect">
            <a:avLst/>
          </a:prstGeom>
        </p:spPr>
        <p:txBody>
          <a:bodyPr vert="horz" wrap="none" lIns="91440" tIns="45720" rIns="91440" bIns="45720" rtlCol="0" anchor="b">
            <a:noAutofit/>
          </a:bodyPr>
          <a:lstStyle/>
          <a:p>
            <a:pPr algn="ctr"/>
            <a:r>
              <a:rPr lang="fr-FR" sz="1600" dirty="0">
                <a:latin typeface="Segoe UI" panose="020B0502040204020203" pitchFamily="34" charset="0"/>
                <a:cs typeface="Segoe UI" panose="020B0502040204020203" pitchFamily="34" charset="0"/>
              </a:rPr>
              <a:t>Enregistrement (</a:t>
            </a:r>
            <a:r>
              <a:rPr lang="fr-FR" sz="1600" dirty="0" err="1">
                <a:latin typeface="Segoe UI" panose="020B0502040204020203" pitchFamily="34" charset="0"/>
                <a:cs typeface="Segoe UI" panose="020B0502040204020203" pitchFamily="34" charset="0"/>
              </a:rPr>
              <a:t>Employe</a:t>
            </a:r>
            <a:r>
              <a:rPr lang="fr-FR" sz="1600" dirty="0">
                <a:latin typeface="Segoe UI" panose="020B0502040204020203" pitchFamily="34" charset="0"/>
                <a:cs typeface="Segoe UI" panose="020B0502040204020203" pitchFamily="34" charset="0"/>
              </a:rPr>
              <a:t>)</a:t>
            </a:r>
          </a:p>
        </p:txBody>
      </p:sp>
      <p:sp>
        <p:nvSpPr>
          <p:cNvPr id="30" name="ZoneTexte 29">
            <a:extLst>
              <a:ext uri="{FF2B5EF4-FFF2-40B4-BE49-F238E27FC236}">
                <a16:creationId xmlns:a16="http://schemas.microsoft.com/office/drawing/2014/main" id="{E6545CF2-2B7C-ED18-BFE8-39D9C3174FDE}"/>
              </a:ext>
            </a:extLst>
          </p:cNvPr>
          <p:cNvSpPr txBox="1"/>
          <p:nvPr/>
        </p:nvSpPr>
        <p:spPr>
          <a:xfrm>
            <a:off x="1503636" y="4141390"/>
            <a:ext cx="4945705" cy="443811"/>
          </a:xfrm>
          <a:prstGeom prst="rect">
            <a:avLst/>
          </a:prstGeom>
        </p:spPr>
        <p:txBody>
          <a:bodyPr vert="horz" wrap="none" lIns="91440" tIns="45720" rIns="91440" bIns="45720" rtlCol="0" anchor="b">
            <a:noAutofit/>
          </a:bodyPr>
          <a:lstStyle/>
          <a:p>
            <a:pPr algn="ctr"/>
            <a:r>
              <a:rPr lang="fr-FR" sz="1600" dirty="0">
                <a:latin typeface="Segoe UI" panose="020B0502040204020203" pitchFamily="34" charset="0"/>
                <a:cs typeface="Segoe UI" panose="020B0502040204020203" pitchFamily="34" charset="0"/>
              </a:rPr>
              <a:t>JSON</a:t>
            </a:r>
          </a:p>
        </p:txBody>
      </p:sp>
      <p:sp>
        <p:nvSpPr>
          <p:cNvPr id="31" name="ZoneTexte 30">
            <a:extLst>
              <a:ext uri="{FF2B5EF4-FFF2-40B4-BE49-F238E27FC236}">
                <a16:creationId xmlns:a16="http://schemas.microsoft.com/office/drawing/2014/main" id="{8CBA63CE-E640-AF62-BEDA-05079C8EF1A9}"/>
              </a:ext>
            </a:extLst>
          </p:cNvPr>
          <p:cNvSpPr txBox="1"/>
          <p:nvPr/>
        </p:nvSpPr>
        <p:spPr>
          <a:xfrm>
            <a:off x="7429662" y="2914929"/>
            <a:ext cx="1151864" cy="1959409"/>
          </a:xfrm>
          <a:prstGeom prst="rect">
            <a:avLst/>
          </a:prstGeom>
        </p:spPr>
        <p:txBody>
          <a:bodyPr vert="horz" wrap="none" lIns="91440" tIns="45720" rIns="91440" bIns="45720" rtlCol="0" anchor="b">
            <a:normAutofit/>
          </a:bodyPr>
          <a:lstStyle/>
          <a:p>
            <a:pPr algn="ctr"/>
            <a:r>
              <a:rPr lang="fr-FR" sz="2000" dirty="0">
                <a:solidFill>
                  <a:srgbClr val="011F39"/>
                </a:solidFill>
                <a:latin typeface="Segoe UI" panose="020B0502040204020203" pitchFamily="34" charset="0"/>
                <a:cs typeface="Segoe UI" panose="020B0502040204020203" pitchFamily="34" charset="0"/>
              </a:rPr>
              <a:t> Controller </a:t>
            </a:r>
          </a:p>
          <a:p>
            <a:pPr algn="ctr"/>
            <a:r>
              <a:rPr lang="fr-FR" sz="2000" dirty="0">
                <a:solidFill>
                  <a:srgbClr val="011F39"/>
                </a:solidFill>
                <a:latin typeface="Segoe UI" panose="020B0502040204020203" pitchFamily="34" charset="0"/>
                <a:cs typeface="Segoe UI" panose="020B0502040204020203" pitchFamily="34" charset="0"/>
              </a:rPr>
              <a:t> </a:t>
            </a:r>
          </a:p>
          <a:p>
            <a:pPr algn="ctr"/>
            <a:r>
              <a:rPr lang="fr-FR" sz="2000" dirty="0">
                <a:solidFill>
                  <a:srgbClr val="011F39"/>
                </a:solidFill>
                <a:latin typeface="Segoe UI" panose="020B0502040204020203" pitchFamily="34" charset="0"/>
                <a:cs typeface="Segoe UI" panose="020B0502040204020203" pitchFamily="34" charset="0"/>
              </a:rPr>
              <a:t>BLL</a:t>
            </a:r>
          </a:p>
          <a:p>
            <a:pPr algn="ctr"/>
            <a:r>
              <a:rPr lang="fr-FR" sz="2000" dirty="0">
                <a:solidFill>
                  <a:srgbClr val="011F39"/>
                </a:solidFill>
                <a:latin typeface="Segoe UI" panose="020B0502040204020203" pitchFamily="34" charset="0"/>
                <a:cs typeface="Segoe UI" panose="020B0502040204020203" pitchFamily="34" charset="0"/>
              </a:rPr>
              <a:t>  </a:t>
            </a:r>
          </a:p>
          <a:p>
            <a:pPr algn="ctr"/>
            <a:r>
              <a:rPr lang="fr-FR" sz="2000" dirty="0">
                <a:solidFill>
                  <a:srgbClr val="011F39"/>
                </a:solidFill>
                <a:latin typeface="Segoe UI" panose="020B0502040204020203" pitchFamily="34" charset="0"/>
                <a:cs typeface="Segoe UI" panose="020B0502040204020203" pitchFamily="34" charset="0"/>
              </a:rPr>
              <a:t>DAL</a:t>
            </a:r>
          </a:p>
        </p:txBody>
      </p:sp>
      <p:sp>
        <p:nvSpPr>
          <p:cNvPr id="4" name="ZoneTexte 3">
            <a:extLst>
              <a:ext uri="{FF2B5EF4-FFF2-40B4-BE49-F238E27FC236}">
                <a16:creationId xmlns:a16="http://schemas.microsoft.com/office/drawing/2014/main" id="{F3BA72A9-2472-EFB6-72AC-2944A75DB8AD}"/>
              </a:ext>
            </a:extLst>
          </p:cNvPr>
          <p:cNvSpPr txBox="1"/>
          <p:nvPr/>
        </p:nvSpPr>
        <p:spPr>
          <a:xfrm>
            <a:off x="184095" y="2916696"/>
            <a:ext cx="1395732" cy="634273"/>
          </a:xfrm>
          <a:prstGeom prst="rect">
            <a:avLst/>
          </a:prstGeom>
        </p:spPr>
        <p:txBody>
          <a:bodyPr vert="horz" wrap="none" lIns="91440" tIns="45720" rIns="91440" bIns="45720" rtlCol="0" anchor="b">
            <a:noAutofit/>
          </a:bodyPr>
          <a:lstStyle/>
          <a:p>
            <a:pPr algn="ctr"/>
            <a:r>
              <a:rPr lang="fr-FR" dirty="0" err="1">
                <a:latin typeface="Segoe UI" panose="020B0502040204020203" pitchFamily="34" charset="0"/>
                <a:cs typeface="Segoe UI" panose="020B0502040204020203" pitchFamily="34" charset="0"/>
              </a:rPr>
              <a:t>Request</a:t>
            </a:r>
            <a:r>
              <a:rPr lang="fr-FR" dirty="0">
                <a:latin typeface="Segoe UI" panose="020B0502040204020203" pitchFamily="34" charset="0"/>
                <a:cs typeface="Segoe UI" panose="020B0502040204020203" pitchFamily="34" charset="0"/>
              </a:rPr>
              <a:t> Body</a:t>
            </a:r>
          </a:p>
          <a:p>
            <a:pPr algn="ctr"/>
            <a:r>
              <a:rPr lang="fr-FR" dirty="0">
                <a:latin typeface="Segoe UI" panose="020B0502040204020203" pitchFamily="34" charset="0"/>
                <a:cs typeface="Segoe UI" panose="020B0502040204020203" pitchFamily="34" charset="0"/>
              </a:rPr>
              <a:t>(JSON)</a:t>
            </a:r>
          </a:p>
        </p:txBody>
      </p:sp>
    </p:spTree>
    <p:extLst>
      <p:ext uri="{BB962C8B-B14F-4D97-AF65-F5344CB8AC3E}">
        <p14:creationId xmlns:p14="http://schemas.microsoft.com/office/powerpoint/2010/main" val="2568256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E028F3-B265-4C26-AE39-985114110839}"/>
              </a:ext>
            </a:extLst>
          </p:cNvPr>
          <p:cNvSpPr/>
          <p:nvPr/>
        </p:nvSpPr>
        <p:spPr>
          <a:xfrm>
            <a:off x="0" y="0"/>
            <a:ext cx="3470989" cy="6858000"/>
          </a:xfrm>
          <a:prstGeom prst="rect">
            <a:avLst/>
          </a:prstGeom>
          <a:solidFill>
            <a:srgbClr val="3B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Graphique 9" descr="Objectif">
            <a:extLst>
              <a:ext uri="{FF2B5EF4-FFF2-40B4-BE49-F238E27FC236}">
                <a16:creationId xmlns:a16="http://schemas.microsoft.com/office/drawing/2014/main" id="{E1102742-C409-45FE-B8C4-7EA6C9A7C2D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5" y="428630"/>
            <a:ext cx="587415" cy="587415"/>
          </a:xfrm>
          <a:prstGeom prst="rect">
            <a:avLst/>
          </a:prstGeom>
        </p:spPr>
      </p:pic>
      <p:sp>
        <p:nvSpPr>
          <p:cNvPr id="12" name="Espace réservé du texte 19">
            <a:extLst>
              <a:ext uri="{FF2B5EF4-FFF2-40B4-BE49-F238E27FC236}">
                <a16:creationId xmlns:a16="http://schemas.microsoft.com/office/drawing/2014/main" id="{2B41308F-BC0B-48D7-87BB-2B0B96E1A818}"/>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OBJECTIFS</a:t>
            </a:r>
          </a:p>
        </p:txBody>
      </p:sp>
      <p:sp>
        <p:nvSpPr>
          <p:cNvPr id="14" name="Titre 1">
            <a:extLst>
              <a:ext uri="{FF2B5EF4-FFF2-40B4-BE49-F238E27FC236}">
                <a16:creationId xmlns:a16="http://schemas.microsoft.com/office/drawing/2014/main" id="{3C4C42B5-78D4-43BA-9AEF-E786F5CC3DDE}"/>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OBJECTIFS</a:t>
            </a:r>
          </a:p>
        </p:txBody>
      </p:sp>
      <p:pic>
        <p:nvPicPr>
          <p:cNvPr id="16" name="Graphique 15">
            <a:extLst>
              <a:ext uri="{FF2B5EF4-FFF2-40B4-BE49-F238E27FC236}">
                <a16:creationId xmlns:a16="http://schemas.microsoft.com/office/drawing/2014/main" id="{5727DDCA-0BE5-4E22-A2E0-0367F5B3627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185" y="6124782"/>
            <a:ext cx="528776" cy="528776"/>
          </a:xfrm>
          <a:prstGeom prst="rect">
            <a:avLst/>
          </a:prstGeom>
        </p:spPr>
      </p:pic>
      <p:sp>
        <p:nvSpPr>
          <p:cNvPr id="27" name="Rectangle 26">
            <a:extLst>
              <a:ext uri="{FF2B5EF4-FFF2-40B4-BE49-F238E27FC236}">
                <a16:creationId xmlns:a16="http://schemas.microsoft.com/office/drawing/2014/main" id="{407441ED-22CD-4BE0-BAC9-3DE1A5B5DD30}"/>
              </a:ext>
            </a:extLst>
          </p:cNvPr>
          <p:cNvSpPr/>
          <p:nvPr/>
        </p:nvSpPr>
        <p:spPr>
          <a:xfrm>
            <a:off x="3825172" y="1242326"/>
            <a:ext cx="3566227" cy="2451862"/>
          </a:xfrm>
          <a:prstGeom prst="rect">
            <a:avLst/>
          </a:prstGeom>
          <a:solidFill>
            <a:srgbClr val="14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rganigramme : Entrée manuelle 27">
            <a:extLst>
              <a:ext uri="{FF2B5EF4-FFF2-40B4-BE49-F238E27FC236}">
                <a16:creationId xmlns:a16="http://schemas.microsoft.com/office/drawing/2014/main" id="{198D380E-6092-4D34-BB2B-D9FDFA98D592}"/>
              </a:ext>
            </a:extLst>
          </p:cNvPr>
          <p:cNvSpPr/>
          <p:nvPr/>
        </p:nvSpPr>
        <p:spPr>
          <a:xfrm>
            <a:off x="3825173" y="2588789"/>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AAD2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ctrTitle" idx="4294967295"/>
          </p:nvPr>
        </p:nvSpPr>
        <p:spPr>
          <a:xfrm>
            <a:off x="3981450" y="1510853"/>
            <a:ext cx="3219450" cy="341632"/>
          </a:xfrm>
          <a:noFill/>
          <a:ln>
            <a:noFill/>
          </a:ln>
        </p:spPr>
        <p:txBody>
          <a:bodyPr wrap="square" anchor="t" anchorCtr="0">
            <a:spAutoFit/>
          </a:bodyPr>
          <a:lstStyle/>
          <a:p>
            <a:r>
              <a:rPr lang="fr-FR" sz="1800" dirty="0">
                <a:solidFill>
                  <a:srgbClr val="FFFFFF"/>
                </a:solidFill>
              </a:rPr>
              <a:t>Rappels sur Web Service REST</a:t>
            </a:r>
          </a:p>
        </p:txBody>
      </p:sp>
      <p:sp>
        <p:nvSpPr>
          <p:cNvPr id="29" name="Rectangle 28">
            <a:extLst>
              <a:ext uri="{FF2B5EF4-FFF2-40B4-BE49-F238E27FC236}">
                <a16:creationId xmlns:a16="http://schemas.microsoft.com/office/drawing/2014/main" id="{1522FDB3-AE46-4618-A27A-2408B17A0AFC}"/>
              </a:ext>
            </a:extLst>
          </p:cNvPr>
          <p:cNvSpPr/>
          <p:nvPr/>
        </p:nvSpPr>
        <p:spPr>
          <a:xfrm>
            <a:off x="8271587" y="1186766"/>
            <a:ext cx="3566227" cy="2451862"/>
          </a:xfrm>
          <a:prstGeom prst="rect">
            <a:avLst/>
          </a:prstGeom>
          <a:solidFill>
            <a:srgbClr val="14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rganigramme : Entrée manuelle 27">
            <a:extLst>
              <a:ext uri="{FF2B5EF4-FFF2-40B4-BE49-F238E27FC236}">
                <a16:creationId xmlns:a16="http://schemas.microsoft.com/office/drawing/2014/main" id="{156EFFAF-ACF8-4ACB-BF38-FB64C804FC80}"/>
              </a:ext>
            </a:extLst>
          </p:cNvPr>
          <p:cNvSpPr/>
          <p:nvPr/>
        </p:nvSpPr>
        <p:spPr>
          <a:xfrm>
            <a:off x="8271587" y="2588789"/>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3B518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itre 1">
            <a:extLst>
              <a:ext uri="{FF2B5EF4-FFF2-40B4-BE49-F238E27FC236}">
                <a16:creationId xmlns:a16="http://schemas.microsoft.com/office/drawing/2014/main" id="{CAF52408-79BF-4BB1-BAD9-055F85DD5055}"/>
              </a:ext>
            </a:extLst>
          </p:cNvPr>
          <p:cNvSpPr txBox="1">
            <a:spLocks/>
          </p:cNvSpPr>
          <p:nvPr/>
        </p:nvSpPr>
        <p:spPr>
          <a:xfrm>
            <a:off x="8429626" y="1501945"/>
            <a:ext cx="3171824" cy="5909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FFFFFF"/>
                </a:solidFill>
              </a:rPr>
              <a:t>Présentation des contrôleur REST de Spring</a:t>
            </a:r>
          </a:p>
        </p:txBody>
      </p:sp>
      <p:sp>
        <p:nvSpPr>
          <p:cNvPr id="32" name="Organigramme : Entrée manuelle 27">
            <a:extLst>
              <a:ext uri="{FF2B5EF4-FFF2-40B4-BE49-F238E27FC236}">
                <a16:creationId xmlns:a16="http://schemas.microsoft.com/office/drawing/2014/main" id="{8E232A21-C057-49F8-A96A-203E18686FC4}"/>
              </a:ext>
            </a:extLst>
          </p:cNvPr>
          <p:cNvSpPr/>
          <p:nvPr/>
        </p:nvSpPr>
        <p:spPr>
          <a:xfrm flipH="1">
            <a:off x="3825171" y="2588789"/>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AAD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rganigramme : Entrée manuelle 27">
            <a:extLst>
              <a:ext uri="{FF2B5EF4-FFF2-40B4-BE49-F238E27FC236}">
                <a16:creationId xmlns:a16="http://schemas.microsoft.com/office/drawing/2014/main" id="{B0ED99D8-09C5-47F1-BA8F-DF712EDE29E9}"/>
              </a:ext>
            </a:extLst>
          </p:cNvPr>
          <p:cNvSpPr/>
          <p:nvPr/>
        </p:nvSpPr>
        <p:spPr>
          <a:xfrm flipH="1">
            <a:off x="8271587" y="2588788"/>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3B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AC019884-BA86-4B0F-8E48-4FEB774059EE}"/>
              </a:ext>
            </a:extLst>
          </p:cNvPr>
          <p:cNvSpPr/>
          <p:nvPr/>
        </p:nvSpPr>
        <p:spPr>
          <a:xfrm>
            <a:off x="3825172" y="3962278"/>
            <a:ext cx="3566227" cy="2451862"/>
          </a:xfrm>
          <a:prstGeom prst="rect">
            <a:avLst/>
          </a:prstGeom>
          <a:solidFill>
            <a:srgbClr val="14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rganigramme : Entrée manuelle 27">
            <a:extLst>
              <a:ext uri="{FF2B5EF4-FFF2-40B4-BE49-F238E27FC236}">
                <a16:creationId xmlns:a16="http://schemas.microsoft.com/office/drawing/2014/main" id="{E1065FBA-2AAE-4D0A-BAAA-9BFCA98864EB}"/>
              </a:ext>
            </a:extLst>
          </p:cNvPr>
          <p:cNvSpPr/>
          <p:nvPr/>
        </p:nvSpPr>
        <p:spPr>
          <a:xfrm>
            <a:off x="3825173" y="5311427"/>
            <a:ext cx="3566226" cy="110271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itre 1">
            <a:extLst>
              <a:ext uri="{FF2B5EF4-FFF2-40B4-BE49-F238E27FC236}">
                <a16:creationId xmlns:a16="http://schemas.microsoft.com/office/drawing/2014/main" id="{4C5AE0EA-6490-4053-BB7D-1891CC555C4B}"/>
              </a:ext>
            </a:extLst>
          </p:cNvPr>
          <p:cNvSpPr txBox="1">
            <a:spLocks/>
          </p:cNvSpPr>
          <p:nvPr/>
        </p:nvSpPr>
        <p:spPr>
          <a:xfrm>
            <a:off x="3981450" y="4230805"/>
            <a:ext cx="3219450" cy="5909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err="1">
                <a:solidFill>
                  <a:srgbClr val="FFFFFF"/>
                </a:solidFill>
              </a:rPr>
              <a:t>ResponseEntity</a:t>
            </a:r>
            <a:r>
              <a:rPr lang="fr-FR" sz="1800" dirty="0">
                <a:solidFill>
                  <a:srgbClr val="FFFFFF"/>
                </a:solidFill>
              </a:rPr>
              <a:t> &amp; Gestion d’erreur</a:t>
            </a:r>
            <a:endParaRPr lang="fr-FR" sz="1800" dirty="0">
              <a:solidFill>
                <a:schemeClr val="bg1"/>
              </a:solidFill>
            </a:endParaRPr>
          </a:p>
        </p:txBody>
      </p:sp>
      <p:sp>
        <p:nvSpPr>
          <p:cNvPr id="37" name="Organigramme : Entrée manuelle 27">
            <a:extLst>
              <a:ext uri="{FF2B5EF4-FFF2-40B4-BE49-F238E27FC236}">
                <a16:creationId xmlns:a16="http://schemas.microsoft.com/office/drawing/2014/main" id="{49EA19CE-E787-4BF6-AEC1-DCEC39FC664E}"/>
              </a:ext>
            </a:extLst>
          </p:cNvPr>
          <p:cNvSpPr/>
          <p:nvPr/>
        </p:nvSpPr>
        <p:spPr>
          <a:xfrm flipH="1">
            <a:off x="3825171" y="5311427"/>
            <a:ext cx="3566226" cy="110271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 name="Titre 1">
            <a:extLst>
              <a:ext uri="{FF2B5EF4-FFF2-40B4-BE49-F238E27FC236}">
                <a16:creationId xmlns:a16="http://schemas.microsoft.com/office/drawing/2014/main" id="{86015692-C481-4AB1-807F-14F19FC3AB38}"/>
              </a:ext>
            </a:extLst>
          </p:cNvPr>
          <p:cNvSpPr txBox="1">
            <a:spLocks/>
          </p:cNvSpPr>
          <p:nvPr/>
        </p:nvSpPr>
        <p:spPr>
          <a:xfrm>
            <a:off x="8429626" y="4221898"/>
            <a:ext cx="3171824" cy="840230"/>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FFFFFF"/>
                </a:solidFill>
              </a:rPr>
              <a:t>Savoir utiliser des attributs du contrôleur pour agir sur l’affichage</a:t>
            </a:r>
          </a:p>
        </p:txBody>
      </p:sp>
      <p:sp>
        <p:nvSpPr>
          <p:cNvPr id="4" name="Rectangle 3">
            <a:extLst>
              <a:ext uri="{FF2B5EF4-FFF2-40B4-BE49-F238E27FC236}">
                <a16:creationId xmlns:a16="http://schemas.microsoft.com/office/drawing/2014/main" id="{350D1E96-F052-0EBD-25A3-423F9F55A147}"/>
              </a:ext>
            </a:extLst>
          </p:cNvPr>
          <p:cNvSpPr/>
          <p:nvPr/>
        </p:nvSpPr>
        <p:spPr>
          <a:xfrm>
            <a:off x="8271587" y="3962279"/>
            <a:ext cx="3566227" cy="2451862"/>
          </a:xfrm>
          <a:prstGeom prst="rect">
            <a:avLst/>
          </a:prstGeom>
          <a:solidFill>
            <a:srgbClr val="14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Organigramme : Entrée manuelle 27">
            <a:extLst>
              <a:ext uri="{FF2B5EF4-FFF2-40B4-BE49-F238E27FC236}">
                <a16:creationId xmlns:a16="http://schemas.microsoft.com/office/drawing/2014/main" id="{DBBEACEF-BB45-20BA-21DF-E0F46FDD0039}"/>
              </a:ext>
            </a:extLst>
          </p:cNvPr>
          <p:cNvSpPr/>
          <p:nvPr/>
        </p:nvSpPr>
        <p:spPr>
          <a:xfrm>
            <a:off x="8271587" y="5311426"/>
            <a:ext cx="3566226" cy="11027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16B9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a:extLst>
              <a:ext uri="{FF2B5EF4-FFF2-40B4-BE49-F238E27FC236}">
                <a16:creationId xmlns:a16="http://schemas.microsoft.com/office/drawing/2014/main" id="{1C9250F5-A63D-15A2-E1E8-F9CF007855A9}"/>
              </a:ext>
            </a:extLst>
          </p:cNvPr>
          <p:cNvSpPr txBox="1">
            <a:spLocks/>
          </p:cNvSpPr>
          <p:nvPr/>
        </p:nvSpPr>
        <p:spPr>
          <a:xfrm>
            <a:off x="8429626" y="4221898"/>
            <a:ext cx="3171824" cy="840230"/>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FFFFFF"/>
                </a:solidFill>
              </a:rPr>
              <a:t>Validation des données, Gestion d’erreur et internationalisation</a:t>
            </a:r>
          </a:p>
        </p:txBody>
      </p:sp>
      <p:sp>
        <p:nvSpPr>
          <p:cNvPr id="8" name="Organigramme : Entrée manuelle 27">
            <a:extLst>
              <a:ext uri="{FF2B5EF4-FFF2-40B4-BE49-F238E27FC236}">
                <a16:creationId xmlns:a16="http://schemas.microsoft.com/office/drawing/2014/main" id="{38E04570-5352-529F-661E-2EAA8C373329}"/>
              </a:ext>
            </a:extLst>
          </p:cNvPr>
          <p:cNvSpPr/>
          <p:nvPr/>
        </p:nvSpPr>
        <p:spPr>
          <a:xfrm flipH="1">
            <a:off x="8271587" y="5311425"/>
            <a:ext cx="3566226" cy="11027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1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94068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7F41D2EA-162A-C430-8842-078FE7452660}"/>
              </a:ext>
            </a:extLst>
          </p:cNvPr>
          <p:cNvGrpSpPr/>
          <p:nvPr/>
        </p:nvGrpSpPr>
        <p:grpSpPr>
          <a:xfrm>
            <a:off x="4953183" y="1548384"/>
            <a:ext cx="7157920" cy="5218176"/>
            <a:chOff x="4886003" y="2507104"/>
            <a:chExt cx="2046332" cy="2434969"/>
          </a:xfrm>
        </p:grpSpPr>
        <p:sp>
          <p:nvSpPr>
            <p:cNvPr id="4" name="Organigramme : Connecteur 3">
              <a:extLst>
                <a:ext uri="{FF2B5EF4-FFF2-40B4-BE49-F238E27FC236}">
                  <a16:creationId xmlns:a16="http://schemas.microsoft.com/office/drawing/2014/main" id="{56A912C4-E839-BCA1-A5A7-1A6DB2C87AC2}"/>
                </a:ext>
              </a:extLst>
            </p:cNvPr>
            <p:cNvSpPr/>
            <p:nvPr/>
          </p:nvSpPr>
          <p:spPr>
            <a:xfrm>
              <a:off x="4886003" y="2507104"/>
              <a:ext cx="2046332" cy="2434969"/>
            </a:xfrm>
            <a:prstGeom prst="flowChartConnec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cs typeface="Segoe UI" panose="020B0502040204020203" pitchFamily="34" charset="0"/>
              </a:endParaRPr>
            </a:p>
          </p:txBody>
        </p:sp>
        <p:sp>
          <p:nvSpPr>
            <p:cNvPr id="8" name="ZoneTexte 7">
              <a:extLst>
                <a:ext uri="{FF2B5EF4-FFF2-40B4-BE49-F238E27FC236}">
                  <a16:creationId xmlns:a16="http://schemas.microsoft.com/office/drawing/2014/main" id="{5F21CB8D-8E85-B264-2A3D-8C71B1E151E6}"/>
                </a:ext>
              </a:extLst>
            </p:cNvPr>
            <p:cNvSpPr txBox="1"/>
            <p:nvPr/>
          </p:nvSpPr>
          <p:spPr>
            <a:xfrm>
              <a:off x="5701639" y="4398408"/>
              <a:ext cx="1151864" cy="460545"/>
            </a:xfrm>
            <a:prstGeom prst="rect">
              <a:avLst/>
            </a:prstGeom>
          </p:spPr>
          <p:txBody>
            <a:bodyPr vert="horz" wrap="none" lIns="91440" tIns="45720" rIns="91440" bIns="45720" rtlCol="0" anchor="b">
              <a:normAutofit/>
            </a:bodyPr>
            <a:lstStyle/>
            <a:p>
              <a:r>
                <a:rPr lang="fr-FR" sz="2400" dirty="0">
                  <a:solidFill>
                    <a:srgbClr val="011F39"/>
                  </a:solidFill>
                  <a:latin typeface="Segoe UI" panose="020B0502040204020203" pitchFamily="34" charset="0"/>
                  <a:cs typeface="Segoe UI" panose="020B0502040204020203" pitchFamily="34" charset="0"/>
                </a:rPr>
                <a:t> Serveur</a:t>
              </a:r>
            </a:p>
          </p:txBody>
        </p:sp>
      </p:grpSp>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5" y="1316959"/>
            <a:ext cx="8330938" cy="2990370"/>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rPr>
              <a:t>Zoom sur l’interaction entre le protocole HTTP et le contrôleur REST de Spring</a:t>
            </a: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sz="100" dirty="0">
              <a:solidFill>
                <a:srgbClr val="95B258"/>
              </a:solidFill>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 </a:t>
            </a:r>
            <a:r>
              <a:rPr lang="fr-FR" dirty="0" err="1">
                <a:solidFill>
                  <a:srgbClr val="3B518E"/>
                </a:solidFill>
              </a:rPr>
              <a:t>PostMapping</a:t>
            </a:r>
            <a:r>
              <a:rPr lang="fr-FR" dirty="0">
                <a:solidFill>
                  <a:srgbClr val="3B518E"/>
                </a:solidFill>
              </a:rPr>
              <a:t> et @RequestBody</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Web Service</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2" name="Rectangle à coins arrondis 11">
            <a:extLst>
              <a:ext uri="{FF2B5EF4-FFF2-40B4-BE49-F238E27FC236}">
                <a16:creationId xmlns:a16="http://schemas.microsoft.com/office/drawing/2014/main" id="{0EDDCF86-B8A1-B18E-0C02-0DC36443703C}"/>
              </a:ext>
            </a:extLst>
          </p:cNvPr>
          <p:cNvSpPr/>
          <p:nvPr/>
        </p:nvSpPr>
        <p:spPr>
          <a:xfrm>
            <a:off x="7330281" y="1985427"/>
            <a:ext cx="1695788" cy="602200"/>
          </a:xfrm>
          <a:prstGeom prst="roundRect">
            <a:avLst/>
          </a:prstGeom>
          <a:solidFill>
            <a:srgbClr val="4AA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bg1"/>
                </a:solidFill>
                <a:latin typeface="Segoe UI" panose="020B0502040204020203" pitchFamily="34" charset="0"/>
                <a:cs typeface="Segoe UI" panose="020B0502040204020203" pitchFamily="34" charset="0"/>
              </a:rPr>
              <a:t>EniController</a:t>
            </a:r>
            <a:endParaRPr lang="fr-FR" sz="2000" dirty="0">
              <a:solidFill>
                <a:schemeClr val="bg1"/>
              </a:solidFill>
              <a:latin typeface="Segoe UI" panose="020B0502040204020203" pitchFamily="34" charset="0"/>
              <a:cs typeface="Segoe UI" panose="020B0502040204020203" pitchFamily="34" charset="0"/>
            </a:endParaRPr>
          </a:p>
        </p:txBody>
      </p:sp>
      <p:cxnSp>
        <p:nvCxnSpPr>
          <p:cNvPr id="25" name="Connecteur droit avec flèche 24">
            <a:extLst>
              <a:ext uri="{FF2B5EF4-FFF2-40B4-BE49-F238E27FC236}">
                <a16:creationId xmlns:a16="http://schemas.microsoft.com/office/drawing/2014/main" id="{76904BEF-3F93-3FF1-BFB4-CBCB239B8EDE}"/>
              </a:ext>
            </a:extLst>
          </p:cNvPr>
          <p:cNvCxnSpPr>
            <a:cxnSpLocks/>
          </p:cNvCxnSpPr>
          <p:nvPr/>
        </p:nvCxnSpPr>
        <p:spPr>
          <a:xfrm>
            <a:off x="933630" y="3600729"/>
            <a:ext cx="4133808" cy="0"/>
          </a:xfrm>
          <a:prstGeom prst="straightConnector1">
            <a:avLst/>
          </a:prstGeom>
          <a:ln w="38100">
            <a:solidFill>
              <a:srgbClr val="95B258"/>
            </a:solidFill>
            <a:tailEnd type="triangle"/>
          </a:ln>
        </p:spPr>
        <p:style>
          <a:lnRef idx="1">
            <a:schemeClr val="dk1"/>
          </a:lnRef>
          <a:fillRef idx="0">
            <a:schemeClr val="dk1"/>
          </a:fillRef>
          <a:effectRef idx="0">
            <a:schemeClr val="dk1"/>
          </a:effectRef>
          <a:fontRef idx="minor">
            <a:schemeClr val="tx1"/>
          </a:fontRef>
        </p:style>
      </p:cxnSp>
      <p:cxnSp>
        <p:nvCxnSpPr>
          <p:cNvPr id="26" name="Connecteur droit avec flèche 25">
            <a:extLst>
              <a:ext uri="{FF2B5EF4-FFF2-40B4-BE49-F238E27FC236}">
                <a16:creationId xmlns:a16="http://schemas.microsoft.com/office/drawing/2014/main" id="{181F04B6-A83D-8882-CF69-81DFBA311DC1}"/>
              </a:ext>
            </a:extLst>
          </p:cNvPr>
          <p:cNvCxnSpPr>
            <a:cxnSpLocks/>
          </p:cNvCxnSpPr>
          <p:nvPr/>
        </p:nvCxnSpPr>
        <p:spPr>
          <a:xfrm flipH="1" flipV="1">
            <a:off x="959489" y="3842046"/>
            <a:ext cx="4032878" cy="596336"/>
          </a:xfrm>
          <a:prstGeom prst="straightConnector1">
            <a:avLst/>
          </a:prstGeom>
          <a:ln w="38100">
            <a:solidFill>
              <a:srgbClr val="95B258"/>
            </a:solidFill>
            <a:tailEnd type="triangle"/>
          </a:ln>
        </p:spPr>
        <p:style>
          <a:lnRef idx="1">
            <a:schemeClr val="dk1"/>
          </a:lnRef>
          <a:fillRef idx="0">
            <a:schemeClr val="dk1"/>
          </a:fillRef>
          <a:effectRef idx="0">
            <a:schemeClr val="dk1"/>
          </a:effectRef>
          <a:fontRef idx="minor">
            <a:schemeClr val="tx1"/>
          </a:fontRef>
        </p:style>
      </p:cxnSp>
      <p:sp>
        <p:nvSpPr>
          <p:cNvPr id="27" name="ZoneTexte 26">
            <a:extLst>
              <a:ext uri="{FF2B5EF4-FFF2-40B4-BE49-F238E27FC236}">
                <a16:creationId xmlns:a16="http://schemas.microsoft.com/office/drawing/2014/main" id="{38C1DAA8-33C9-89F6-45F4-22B7F15808AE}"/>
              </a:ext>
            </a:extLst>
          </p:cNvPr>
          <p:cNvSpPr txBox="1"/>
          <p:nvPr/>
        </p:nvSpPr>
        <p:spPr>
          <a:xfrm>
            <a:off x="933630" y="3107563"/>
            <a:ext cx="4131889" cy="443811"/>
          </a:xfrm>
          <a:prstGeom prst="rect">
            <a:avLst/>
          </a:prstGeom>
        </p:spPr>
        <p:txBody>
          <a:bodyPr vert="horz" wrap="none" lIns="91440" tIns="45720" rIns="91440" bIns="45720" rtlCol="0" anchor="b">
            <a:noAutofit/>
          </a:bodyPr>
          <a:lstStyle/>
          <a:p>
            <a:pPr algn="ctr"/>
            <a:r>
              <a:rPr lang="fr-FR" sz="1600" dirty="0">
                <a:latin typeface="Segoe UI" panose="020B0502040204020203" pitchFamily="34" charset="0"/>
                <a:cs typeface="Segoe UI" panose="020B0502040204020203" pitchFamily="34" charset="0"/>
              </a:rPr>
              <a:t>POST</a:t>
            </a:r>
          </a:p>
          <a:p>
            <a:pPr algn="ctr"/>
            <a:r>
              <a:rPr lang="fr-FR" sz="1600" dirty="0">
                <a:latin typeface="Segoe UI" panose="020B0502040204020203" pitchFamily="34" charset="0"/>
                <a:cs typeface="Segoe UI" panose="020B0502040204020203" pitchFamily="34" charset="0"/>
              </a:rPr>
              <a:t>http://localhost:8080/eniecole/employes</a:t>
            </a:r>
          </a:p>
        </p:txBody>
      </p:sp>
      <p:sp>
        <p:nvSpPr>
          <p:cNvPr id="28" name="ZoneTexte 27">
            <a:extLst>
              <a:ext uri="{FF2B5EF4-FFF2-40B4-BE49-F238E27FC236}">
                <a16:creationId xmlns:a16="http://schemas.microsoft.com/office/drawing/2014/main" id="{42FDD4AC-417E-1AD5-8C69-FB3D29723E01}"/>
              </a:ext>
            </a:extLst>
          </p:cNvPr>
          <p:cNvSpPr txBox="1"/>
          <p:nvPr/>
        </p:nvSpPr>
        <p:spPr>
          <a:xfrm rot="504352">
            <a:off x="907124" y="4110102"/>
            <a:ext cx="4137606" cy="443811"/>
          </a:xfrm>
          <a:prstGeom prst="rect">
            <a:avLst/>
          </a:prstGeom>
        </p:spPr>
        <p:txBody>
          <a:bodyPr vert="horz" wrap="none" lIns="91440" tIns="45720" rIns="91440" bIns="45720" rtlCol="0" anchor="b">
            <a:noAutofit/>
          </a:bodyPr>
          <a:lstStyle/>
          <a:p>
            <a:pPr algn="ctr"/>
            <a:r>
              <a:rPr lang="fr-FR" dirty="0" err="1">
                <a:latin typeface="Segoe UI" panose="020B0502040204020203" pitchFamily="34" charset="0"/>
                <a:cs typeface="Segoe UI" panose="020B0502040204020203" pitchFamily="34" charset="0"/>
              </a:rPr>
              <a:t>Employe</a:t>
            </a:r>
            <a:r>
              <a:rPr lang="fr-FR" dirty="0">
                <a:latin typeface="Segoe UI" panose="020B0502040204020203" pitchFamily="34" charset="0"/>
                <a:cs typeface="Segoe UI" panose="020B0502040204020203" pitchFamily="34" charset="0"/>
              </a:rPr>
              <a:t>(JSON)</a:t>
            </a:r>
          </a:p>
        </p:txBody>
      </p:sp>
      <p:sp>
        <p:nvSpPr>
          <p:cNvPr id="29" name="Rectangle à coins arrondis 11">
            <a:extLst>
              <a:ext uri="{FF2B5EF4-FFF2-40B4-BE49-F238E27FC236}">
                <a16:creationId xmlns:a16="http://schemas.microsoft.com/office/drawing/2014/main" id="{3E404BBE-B499-CB4F-3E1E-C76B29357F5A}"/>
              </a:ext>
            </a:extLst>
          </p:cNvPr>
          <p:cNvSpPr/>
          <p:nvPr/>
        </p:nvSpPr>
        <p:spPr>
          <a:xfrm>
            <a:off x="5365793" y="2675518"/>
            <a:ext cx="6350719" cy="3056129"/>
          </a:xfrm>
          <a:prstGeom prst="roundRect">
            <a:avLst/>
          </a:prstGeom>
          <a:solidFill>
            <a:srgbClr val="4AA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2000" dirty="0" err="1">
                <a:solidFill>
                  <a:schemeClr val="bg1"/>
                </a:solidFill>
                <a:latin typeface="Segoe UI" panose="020B0502040204020203" pitchFamily="34" charset="0"/>
                <a:cs typeface="Segoe UI" panose="020B0502040204020203" pitchFamily="34" charset="0"/>
              </a:rPr>
              <a:t>EmployeController</a:t>
            </a:r>
            <a:endParaRPr lang="fr-FR" sz="2000" dirty="0">
              <a:solidFill>
                <a:schemeClr val="bg1"/>
              </a:solidFill>
              <a:latin typeface="Segoe UI" panose="020B0502040204020203" pitchFamily="34" charset="0"/>
              <a:cs typeface="Segoe UI" panose="020B0502040204020203" pitchFamily="34" charset="0"/>
            </a:endParaRPr>
          </a:p>
        </p:txBody>
      </p:sp>
      <p:sp>
        <p:nvSpPr>
          <p:cNvPr id="32" name="ZoneTexte 31">
            <a:extLst>
              <a:ext uri="{FF2B5EF4-FFF2-40B4-BE49-F238E27FC236}">
                <a16:creationId xmlns:a16="http://schemas.microsoft.com/office/drawing/2014/main" id="{6B193283-836A-BE1B-885C-599995936AEE}"/>
              </a:ext>
            </a:extLst>
          </p:cNvPr>
          <p:cNvSpPr txBox="1"/>
          <p:nvPr/>
        </p:nvSpPr>
        <p:spPr>
          <a:xfrm>
            <a:off x="5376367" y="3181242"/>
            <a:ext cx="6340145" cy="2031325"/>
          </a:xfrm>
          <a:prstGeom prst="rect">
            <a:avLst/>
          </a:prstGeom>
          <a:noFill/>
          <a:ln>
            <a:noFill/>
          </a:ln>
        </p:spPr>
        <p:txBody>
          <a:bodyPr wrap="square">
            <a:spAutoFit/>
          </a:bodyPr>
          <a:lstStyle/>
          <a:p>
            <a:pPr marL="0" marR="0">
              <a:spcBef>
                <a:spcPts val="0"/>
              </a:spcBef>
              <a:spcAft>
                <a:spcPts val="0"/>
              </a:spcAft>
            </a:pPr>
            <a:r>
              <a:rPr lang="en-US" sz="1400" dirty="0">
                <a:solidFill>
                  <a:srgbClr val="011F39"/>
                </a:solidFill>
                <a:effectLst/>
                <a:latin typeface="Consolas" panose="020B0609020204030204" pitchFamily="49" charset="0"/>
              </a:rPr>
              <a:t>@RestController</a:t>
            </a:r>
          </a:p>
          <a:p>
            <a:pPr marL="0" marR="0">
              <a:spcBef>
                <a:spcPts val="0"/>
              </a:spcBef>
              <a:spcAft>
                <a:spcPts val="0"/>
              </a:spcAft>
            </a:pPr>
            <a:r>
              <a:rPr lang="en-US" sz="1400" dirty="0">
                <a:solidFill>
                  <a:srgbClr val="011F39"/>
                </a:solidFill>
                <a:effectLst/>
                <a:latin typeface="Consolas" panose="020B0609020204030204" pitchFamily="49" charset="0"/>
              </a:rPr>
              <a:t>@RequestMapping("/eniecole/employes")</a:t>
            </a:r>
          </a:p>
          <a:p>
            <a:pPr marL="0" marR="0">
              <a:spcBef>
                <a:spcPts val="0"/>
              </a:spcBef>
              <a:spcAft>
                <a:spcPts val="0"/>
              </a:spcAft>
            </a:pPr>
            <a:r>
              <a:rPr lang="en-US" sz="1400" dirty="0">
                <a:solidFill>
                  <a:srgbClr val="011F39"/>
                </a:solidFill>
                <a:effectLst/>
                <a:latin typeface="Consolas" panose="020B0609020204030204" pitchFamily="49" charset="0"/>
              </a:rPr>
              <a:t>public class </a:t>
            </a:r>
            <a:r>
              <a:rPr lang="en-US" sz="1400" dirty="0" err="1">
                <a:solidFill>
                  <a:srgbClr val="011F39"/>
                </a:solidFill>
                <a:effectLst/>
                <a:latin typeface="Consolas" panose="020B0609020204030204" pitchFamily="49" charset="0"/>
              </a:rPr>
              <a:t>EmployeController</a:t>
            </a:r>
            <a:r>
              <a:rPr lang="en-US" sz="1400" dirty="0">
                <a:solidFill>
                  <a:srgbClr val="011F39"/>
                </a:solidFill>
                <a:effectLst/>
                <a:latin typeface="Consolas" panose="020B0609020204030204" pitchFamily="49" charset="0"/>
              </a:rPr>
              <a:t> {</a:t>
            </a:r>
          </a:p>
          <a:p>
            <a:pPr marL="0" marR="0">
              <a:spcBef>
                <a:spcPts val="0"/>
              </a:spcBef>
              <a:spcAft>
                <a:spcPts val="0"/>
              </a:spcAft>
            </a:pPr>
            <a:endParaRPr lang="fr-FR" sz="1400" dirty="0">
              <a:solidFill>
                <a:srgbClr val="011F39"/>
              </a:solidFill>
              <a:effectLst/>
              <a:latin typeface="Consolas" panose="020B0609020204030204" pitchFamily="49" charset="0"/>
            </a:endParaRPr>
          </a:p>
          <a:p>
            <a:pPr marL="0" marR="0">
              <a:spcBef>
                <a:spcPts val="0"/>
              </a:spcBef>
              <a:spcAft>
                <a:spcPts val="0"/>
              </a:spcAft>
            </a:pPr>
            <a:r>
              <a:rPr lang="en-US" sz="1400" b="1" dirty="0">
                <a:solidFill>
                  <a:srgbClr val="011F39"/>
                </a:solidFill>
                <a:effectLst/>
                <a:latin typeface="Consolas" panose="020B0609020204030204" pitchFamily="49" charset="0"/>
              </a:rPr>
              <a:t>@PostMapping</a:t>
            </a:r>
          </a:p>
          <a:p>
            <a:pPr marL="0" marR="0">
              <a:spcBef>
                <a:spcPts val="0"/>
              </a:spcBef>
              <a:spcAft>
                <a:spcPts val="0"/>
              </a:spcAft>
            </a:pPr>
            <a:r>
              <a:rPr lang="en-US" sz="1400" dirty="0">
                <a:solidFill>
                  <a:srgbClr val="011F39"/>
                </a:solidFill>
                <a:effectLst/>
                <a:latin typeface="Consolas" panose="020B0609020204030204" pitchFamily="49" charset="0"/>
              </a:rPr>
              <a:t>public </a:t>
            </a:r>
            <a:r>
              <a:rPr lang="en-US" sz="1400" dirty="0" err="1">
                <a:solidFill>
                  <a:srgbClr val="011F39"/>
                </a:solidFill>
                <a:effectLst/>
                <a:latin typeface="Consolas" panose="020B0609020204030204" pitchFamily="49" charset="0"/>
              </a:rPr>
              <a:t>ResponseEntity</a:t>
            </a:r>
            <a:r>
              <a:rPr lang="en-US" sz="1400" dirty="0">
                <a:solidFill>
                  <a:srgbClr val="011F39"/>
                </a:solidFill>
                <a:effectLst/>
                <a:latin typeface="Consolas" panose="020B0609020204030204" pitchFamily="49" charset="0"/>
              </a:rPr>
              <a:t>&lt;?&gt; </a:t>
            </a:r>
            <a:r>
              <a:rPr lang="en-US" sz="1400" dirty="0" err="1">
                <a:solidFill>
                  <a:srgbClr val="011F39"/>
                </a:solidFill>
                <a:effectLst/>
                <a:latin typeface="Consolas" panose="020B0609020204030204" pitchFamily="49" charset="0"/>
              </a:rPr>
              <a:t>ajoutEmploye</a:t>
            </a:r>
            <a:r>
              <a:rPr lang="en-US" sz="1400" dirty="0">
                <a:solidFill>
                  <a:srgbClr val="011F39"/>
                </a:solidFill>
                <a:effectLst/>
                <a:latin typeface="Consolas" panose="020B0609020204030204" pitchFamily="49" charset="0"/>
              </a:rPr>
              <a:t>(</a:t>
            </a:r>
          </a:p>
          <a:p>
            <a:pPr marL="0" marR="0">
              <a:spcBef>
                <a:spcPts val="0"/>
              </a:spcBef>
              <a:spcAft>
                <a:spcPts val="0"/>
              </a:spcAft>
            </a:pPr>
            <a:r>
              <a:rPr lang="en-US" sz="1400" dirty="0">
                <a:solidFill>
                  <a:srgbClr val="011F39"/>
                </a:solidFill>
                <a:latin typeface="Consolas" panose="020B0609020204030204" pitchFamily="49" charset="0"/>
              </a:rPr>
              <a:t>			</a:t>
            </a:r>
            <a:r>
              <a:rPr lang="en-US" sz="1400" b="1" dirty="0">
                <a:solidFill>
                  <a:srgbClr val="011F39"/>
                </a:solidFill>
                <a:effectLst/>
                <a:latin typeface="Consolas" panose="020B0609020204030204" pitchFamily="49" charset="0"/>
              </a:rPr>
              <a:t>@RequestBody </a:t>
            </a:r>
            <a:r>
              <a:rPr lang="en-US" sz="1400" dirty="0">
                <a:solidFill>
                  <a:srgbClr val="011F39"/>
                </a:solidFill>
                <a:effectLst/>
                <a:latin typeface="Consolas" panose="020B0609020204030204" pitchFamily="49" charset="0"/>
              </a:rPr>
              <a:t>Employe employe) {</a:t>
            </a:r>
          </a:p>
          <a:p>
            <a:pPr marL="0" marR="0">
              <a:spcBef>
                <a:spcPts val="0"/>
              </a:spcBef>
              <a:spcAft>
                <a:spcPts val="0"/>
              </a:spcAft>
            </a:pPr>
            <a:r>
              <a:rPr lang="en-US" sz="1400" dirty="0">
                <a:solidFill>
                  <a:srgbClr val="011F39"/>
                </a:solidFill>
                <a:effectLst/>
                <a:latin typeface="Consolas" panose="020B0609020204030204" pitchFamily="49" charset="0"/>
              </a:rPr>
              <a:t>	…</a:t>
            </a:r>
          </a:p>
          <a:p>
            <a:pPr marL="0" marR="0">
              <a:spcBef>
                <a:spcPts val="0"/>
              </a:spcBef>
              <a:spcAft>
                <a:spcPts val="0"/>
              </a:spcAft>
            </a:pPr>
            <a:r>
              <a:rPr lang="en-US" sz="1400" dirty="0">
                <a:solidFill>
                  <a:srgbClr val="011F39"/>
                </a:solidFill>
                <a:effectLst/>
                <a:latin typeface="Consolas" panose="020B0609020204030204" pitchFamily="49" charset="0"/>
              </a:rPr>
              <a:t>}</a:t>
            </a:r>
          </a:p>
        </p:txBody>
      </p:sp>
      <p:sp>
        <p:nvSpPr>
          <p:cNvPr id="36" name="Rectangle à coins arrondis 11">
            <a:extLst>
              <a:ext uri="{FF2B5EF4-FFF2-40B4-BE49-F238E27FC236}">
                <a16:creationId xmlns:a16="http://schemas.microsoft.com/office/drawing/2014/main" id="{8621D69B-5A14-B34B-787C-E04E04F2D617}"/>
              </a:ext>
            </a:extLst>
          </p:cNvPr>
          <p:cNvSpPr/>
          <p:nvPr/>
        </p:nvSpPr>
        <p:spPr>
          <a:xfrm>
            <a:off x="8890100" y="5731647"/>
            <a:ext cx="1861371" cy="535759"/>
          </a:xfrm>
          <a:prstGeom prst="roundRect">
            <a:avLst/>
          </a:prstGeom>
          <a:solidFill>
            <a:srgbClr val="01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2000" dirty="0" err="1">
                <a:solidFill>
                  <a:schemeClr val="bg1"/>
                </a:solidFill>
                <a:latin typeface="Segoe UI" panose="020B0502040204020203" pitchFamily="34" charset="0"/>
                <a:cs typeface="Segoe UI" panose="020B0502040204020203" pitchFamily="34" charset="0"/>
              </a:rPr>
              <a:t>Employe</a:t>
            </a:r>
            <a:r>
              <a:rPr lang="fr-FR" sz="2000" dirty="0">
                <a:solidFill>
                  <a:schemeClr val="bg1"/>
                </a:solidFill>
                <a:latin typeface="Segoe UI" panose="020B0502040204020203" pitchFamily="34" charset="0"/>
                <a:cs typeface="Segoe UI" panose="020B0502040204020203" pitchFamily="34" charset="0"/>
              </a:rPr>
              <a:t> (BO)</a:t>
            </a:r>
          </a:p>
        </p:txBody>
      </p:sp>
      <p:grpSp>
        <p:nvGrpSpPr>
          <p:cNvPr id="3" name="Groupe 2">
            <a:extLst>
              <a:ext uri="{FF2B5EF4-FFF2-40B4-BE49-F238E27FC236}">
                <a16:creationId xmlns:a16="http://schemas.microsoft.com/office/drawing/2014/main" id="{6585B9B5-B237-B6E6-F365-D19B37722420}"/>
              </a:ext>
            </a:extLst>
          </p:cNvPr>
          <p:cNvGrpSpPr/>
          <p:nvPr/>
        </p:nvGrpSpPr>
        <p:grpSpPr>
          <a:xfrm>
            <a:off x="17310" y="3205893"/>
            <a:ext cx="1041573" cy="1145845"/>
            <a:chOff x="2228614" y="3073566"/>
            <a:chExt cx="1041573" cy="1145845"/>
          </a:xfrm>
        </p:grpSpPr>
        <p:pic>
          <p:nvPicPr>
            <p:cNvPr id="7" name="Graphique 6" descr="Ordinateur portable avec un remplissage uni">
              <a:extLst>
                <a:ext uri="{FF2B5EF4-FFF2-40B4-BE49-F238E27FC236}">
                  <a16:creationId xmlns:a16="http://schemas.microsoft.com/office/drawing/2014/main" id="{FC765C41-E1F9-23AE-08D4-2F8F441505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92201" y="3073566"/>
              <a:ext cx="914400" cy="914400"/>
            </a:xfrm>
            <a:prstGeom prst="rect">
              <a:avLst/>
            </a:prstGeom>
          </p:spPr>
        </p:pic>
        <p:sp>
          <p:nvSpPr>
            <p:cNvPr id="10" name="Titre 1">
              <a:extLst>
                <a:ext uri="{FF2B5EF4-FFF2-40B4-BE49-F238E27FC236}">
                  <a16:creationId xmlns:a16="http://schemas.microsoft.com/office/drawing/2014/main" id="{F86EADFD-FECD-D616-15D3-70E43A532E65}"/>
                </a:ext>
              </a:extLst>
            </p:cNvPr>
            <p:cNvSpPr txBox="1">
              <a:spLocks/>
            </p:cNvSpPr>
            <p:nvPr/>
          </p:nvSpPr>
          <p:spPr>
            <a:xfrm>
              <a:off x="2228614" y="3724980"/>
              <a:ext cx="1041573"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2400" dirty="0">
                  <a:solidFill>
                    <a:srgbClr val="011F39"/>
                  </a:solidFill>
                  <a:latin typeface="Segoe UI" panose="020B0502040204020203" pitchFamily="34" charset="0"/>
                  <a:cs typeface="Segoe UI" panose="020B0502040204020203" pitchFamily="34" charset="0"/>
                </a:rPr>
                <a:t>Client</a:t>
              </a:r>
              <a:endParaRPr lang="fr-FR" sz="2000" dirty="0">
                <a:solidFill>
                  <a:srgbClr val="011F39"/>
                </a:solidFill>
                <a:latin typeface="Segoe UI" panose="020B0502040204020203" pitchFamily="34" charset="0"/>
                <a:cs typeface="Segoe UI" panose="020B0502040204020203" pitchFamily="34" charset="0"/>
              </a:endParaRPr>
            </a:p>
          </p:txBody>
        </p:sp>
      </p:grpSp>
      <p:sp>
        <p:nvSpPr>
          <p:cNvPr id="11" name="ZoneTexte 10">
            <a:extLst>
              <a:ext uri="{FF2B5EF4-FFF2-40B4-BE49-F238E27FC236}">
                <a16:creationId xmlns:a16="http://schemas.microsoft.com/office/drawing/2014/main" id="{B0D97B24-39B8-9719-F92B-0BFB4BCF5292}"/>
              </a:ext>
            </a:extLst>
          </p:cNvPr>
          <p:cNvSpPr txBox="1"/>
          <p:nvPr/>
        </p:nvSpPr>
        <p:spPr>
          <a:xfrm>
            <a:off x="-6745" y="2828409"/>
            <a:ext cx="1250633" cy="518760"/>
          </a:xfrm>
          <a:prstGeom prst="rect">
            <a:avLst/>
          </a:prstGeom>
        </p:spPr>
        <p:txBody>
          <a:bodyPr vert="horz" wrap="none" lIns="91440" tIns="45720" rIns="91440" bIns="45720" rtlCol="0" anchor="b">
            <a:noAutofit/>
          </a:bodyPr>
          <a:lstStyle/>
          <a:p>
            <a:pPr algn="ctr"/>
            <a:r>
              <a:rPr lang="fr-FR" sz="1400" dirty="0" err="1">
                <a:latin typeface="Segoe UI" panose="020B0502040204020203" pitchFamily="34" charset="0"/>
                <a:cs typeface="Segoe UI" panose="020B0502040204020203" pitchFamily="34" charset="0"/>
              </a:rPr>
              <a:t>Request</a:t>
            </a:r>
            <a:r>
              <a:rPr lang="fr-FR" sz="1400" dirty="0">
                <a:latin typeface="Segoe UI" panose="020B0502040204020203" pitchFamily="34" charset="0"/>
                <a:cs typeface="Segoe UI" panose="020B0502040204020203" pitchFamily="34" charset="0"/>
              </a:rPr>
              <a:t> Body</a:t>
            </a:r>
          </a:p>
          <a:p>
            <a:pPr algn="ctr"/>
            <a:r>
              <a:rPr lang="fr-FR" sz="1400" dirty="0">
                <a:latin typeface="Segoe UI" panose="020B0502040204020203" pitchFamily="34" charset="0"/>
                <a:cs typeface="Segoe UI" panose="020B0502040204020203" pitchFamily="34" charset="0"/>
              </a:rPr>
              <a:t>(JSON)</a:t>
            </a:r>
          </a:p>
        </p:txBody>
      </p:sp>
    </p:spTree>
    <p:extLst>
      <p:ext uri="{BB962C8B-B14F-4D97-AF65-F5344CB8AC3E}">
        <p14:creationId xmlns:p14="http://schemas.microsoft.com/office/powerpoint/2010/main" val="1394149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Web Service</a:t>
            </a:r>
          </a:p>
          <a:p>
            <a:endParaRPr lang="fr-FR" b="1" cap="all" dirty="0">
              <a:solidFill>
                <a:schemeClr val="bg1"/>
              </a:solidFill>
              <a:latin typeface="Segoe UI" panose="020B0502040204020203" pitchFamily="34" charset="0"/>
              <a:cs typeface="Segoe UI" panose="020B0502040204020203" pitchFamily="34" charset="0"/>
            </a:endParaRP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DÉMONSTRATION</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@PosMapping et @RequestBody</a:t>
            </a:r>
          </a:p>
        </p:txBody>
      </p:sp>
    </p:spTree>
    <p:extLst>
      <p:ext uri="{BB962C8B-B14F-4D97-AF65-F5344CB8AC3E}">
        <p14:creationId xmlns:p14="http://schemas.microsoft.com/office/powerpoint/2010/main" val="273889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1" y="41109"/>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95B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95B2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95B2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Web Service</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TRAVAUX PRATIQUES</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TP : Cave à vin – Partie 09</a:t>
            </a:r>
          </a:p>
        </p:txBody>
      </p:sp>
    </p:spTree>
    <p:extLst>
      <p:ext uri="{BB962C8B-B14F-4D97-AF65-F5344CB8AC3E}">
        <p14:creationId xmlns:p14="http://schemas.microsoft.com/office/powerpoint/2010/main" val="3170206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Frameworls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Web Service</a:t>
            </a: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Validation des données</a:t>
            </a:r>
          </a:p>
        </p:txBody>
      </p:sp>
    </p:spTree>
    <p:extLst>
      <p:ext uri="{BB962C8B-B14F-4D97-AF65-F5344CB8AC3E}">
        <p14:creationId xmlns:p14="http://schemas.microsoft.com/office/powerpoint/2010/main" val="1018914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5" y="1316959"/>
            <a:ext cx="8330938" cy="3914918"/>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2400" dirty="0">
                <a:solidFill>
                  <a:srgbClr val="011F39"/>
                </a:solidFill>
              </a:rPr>
              <a:t>Pourquoi valider les données ?</a:t>
            </a:r>
          </a:p>
          <a:p>
            <a:pPr marL="342900" indent="-342900">
              <a:buFont typeface="Arial" panose="020B0604020202020204" pitchFamily="34" charset="0"/>
              <a:buChar char="•"/>
            </a:pPr>
            <a:r>
              <a:rPr lang="fr-FR" sz="2400" dirty="0">
                <a:solidFill>
                  <a:srgbClr val="011F39"/>
                </a:solidFill>
              </a:rPr>
              <a:t>Pour l’intégrité des données</a:t>
            </a:r>
          </a:p>
          <a:p>
            <a:pPr marL="800100" lvl="1" indent="-342900">
              <a:buFont typeface="Arial" panose="020B0604020202020204" pitchFamily="34" charset="0"/>
              <a:buChar char="•"/>
            </a:pPr>
            <a:r>
              <a:rPr lang="fr-FR" dirty="0">
                <a:solidFill>
                  <a:srgbClr val="011F39"/>
                </a:solidFill>
              </a:rPr>
              <a:t>Les données reçues doivent correspondre au format attendu pour permettre leur traitement et leur stockage</a:t>
            </a:r>
          </a:p>
          <a:p>
            <a:pPr marL="800100" lvl="1" indent="-342900">
              <a:buFont typeface="Arial" panose="020B0604020202020204" pitchFamily="34" charset="0"/>
              <a:buChar char="•"/>
            </a:pPr>
            <a:endParaRPr lang="fr-FR" dirty="0">
              <a:solidFill>
                <a:srgbClr val="011F39"/>
              </a:solidFill>
            </a:endParaRPr>
          </a:p>
          <a:p>
            <a:pPr marL="342900" indent="-342900">
              <a:buFont typeface="Arial" panose="020B0604020202020204" pitchFamily="34" charset="0"/>
              <a:buChar char="•"/>
            </a:pPr>
            <a:r>
              <a:rPr lang="fr-FR" sz="2400" dirty="0">
                <a:solidFill>
                  <a:srgbClr val="011F39"/>
                </a:solidFill>
              </a:rPr>
              <a:t>Pour la sécurité</a:t>
            </a:r>
          </a:p>
          <a:p>
            <a:pPr marL="800100" lvl="1" indent="-342900">
              <a:buFont typeface="Arial" panose="020B0604020202020204" pitchFamily="34" charset="0"/>
              <a:buChar char="•"/>
            </a:pPr>
            <a:r>
              <a:rPr lang="fr-FR" dirty="0">
                <a:solidFill>
                  <a:srgbClr val="011F39"/>
                </a:solidFill>
              </a:rPr>
              <a:t>Exemple : Commander un nombre d’article négatif pourrait permettre de créditer son solde bancaire !</a:t>
            </a:r>
          </a:p>
          <a:p>
            <a:pPr marL="800100" lvl="1" indent="-342900">
              <a:buFont typeface="Arial" panose="020B0604020202020204" pitchFamily="34" charset="0"/>
              <a:buChar char="•"/>
            </a:pPr>
            <a:endParaRPr lang="fr-FR" dirty="0">
              <a:solidFill>
                <a:srgbClr val="011F39"/>
              </a:solidFill>
            </a:endParaRPr>
          </a:p>
          <a:p>
            <a:pPr marL="342900" indent="-342900">
              <a:buFont typeface="Arial" panose="020B0604020202020204" pitchFamily="34" charset="0"/>
              <a:buChar char="•"/>
            </a:pPr>
            <a:r>
              <a:rPr lang="fr-FR" sz="2400" dirty="0">
                <a:solidFill>
                  <a:srgbClr val="011F39"/>
                </a:solidFill>
              </a:rPr>
              <a:t>Ajouter le starter : </a:t>
            </a:r>
            <a:r>
              <a:rPr lang="fr-FR" sz="2400" dirty="0" err="1">
                <a:solidFill>
                  <a:srgbClr val="95B258"/>
                </a:solidFill>
              </a:rPr>
              <a:t>spring</a:t>
            </a:r>
            <a:r>
              <a:rPr lang="fr-FR" sz="2400" dirty="0">
                <a:solidFill>
                  <a:srgbClr val="95B258"/>
                </a:solidFill>
              </a:rPr>
              <a:t>-boot-starter-validation</a:t>
            </a:r>
          </a:p>
          <a:p>
            <a:pPr marL="800100" lvl="1" indent="-342900">
              <a:buFont typeface="Arial" panose="020B0604020202020204" pitchFamily="34" charset="0"/>
              <a:buChar char="•"/>
            </a:pPr>
            <a:r>
              <a:rPr lang="fr-FR" dirty="0">
                <a:solidFill>
                  <a:srgbClr val="011F39"/>
                </a:solidFill>
              </a:rPr>
              <a:t>Utiliser les annotations sur les BO</a:t>
            </a:r>
          </a:p>
          <a:p>
            <a:pPr marL="800100" lvl="1" indent="-342900">
              <a:buFont typeface="Arial" panose="020B0604020202020204" pitchFamily="34" charset="0"/>
              <a:buChar char="•"/>
            </a:pPr>
            <a:r>
              <a:rPr lang="fr-FR" dirty="0">
                <a:solidFill>
                  <a:srgbClr val="011F39"/>
                </a:solidFill>
              </a:rPr>
              <a:t>Dans les contrôleurs; utiliser l’annotation </a:t>
            </a:r>
            <a:r>
              <a:rPr lang="fr-FR" dirty="0">
                <a:solidFill>
                  <a:srgbClr val="95B258"/>
                </a:solidFill>
              </a:rPr>
              <a:t>@Valid </a:t>
            </a:r>
            <a:r>
              <a:rPr lang="fr-FR" dirty="0">
                <a:solidFill>
                  <a:srgbClr val="011F39"/>
                </a:solidFill>
              </a:rPr>
              <a:t>avec @RequestBody pour valider les données transmises par le client</a:t>
            </a: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90992" y="1240997"/>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Validation des données</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Web Service</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Tree>
    <p:extLst>
      <p:ext uri="{BB962C8B-B14F-4D97-AF65-F5344CB8AC3E}">
        <p14:creationId xmlns:p14="http://schemas.microsoft.com/office/powerpoint/2010/main" val="3323414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7909BB0D-031B-A16E-0877-421D13D8BA39}"/>
              </a:ext>
            </a:extLst>
          </p:cNvPr>
          <p:cNvSpPr txBox="1">
            <a:spLocks/>
          </p:cNvSpPr>
          <p:nvPr/>
        </p:nvSpPr>
        <p:spPr>
          <a:xfrm>
            <a:off x="3506875" y="1316959"/>
            <a:ext cx="8330938"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rPr>
              <a:t>Exemples de contraintes</a:t>
            </a:r>
            <a:endParaRPr lang="fr-FR" sz="100" dirty="0">
              <a:solidFill>
                <a:srgbClr val="95B258"/>
              </a:solidFill>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Validation des données</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Web Service</a:t>
            </a:r>
          </a:p>
        </p:txBody>
      </p:sp>
      <p:graphicFrame>
        <p:nvGraphicFramePr>
          <p:cNvPr id="12" name="Tableau 11">
            <a:extLst>
              <a:ext uri="{FF2B5EF4-FFF2-40B4-BE49-F238E27FC236}">
                <a16:creationId xmlns:a16="http://schemas.microsoft.com/office/drawing/2014/main" id="{6E57572A-6D94-B551-DF5E-36066285A248}"/>
              </a:ext>
            </a:extLst>
          </p:cNvPr>
          <p:cNvGraphicFramePr>
            <a:graphicFrameLocks noGrp="1"/>
          </p:cNvGraphicFramePr>
          <p:nvPr>
            <p:extLst>
              <p:ext uri="{D42A27DB-BD31-4B8C-83A1-F6EECF244321}">
                <p14:modId xmlns:p14="http://schemas.microsoft.com/office/powerpoint/2010/main" val="3230949"/>
              </p:ext>
            </p:extLst>
          </p:nvPr>
        </p:nvGraphicFramePr>
        <p:xfrm>
          <a:off x="5108450" y="1811390"/>
          <a:ext cx="6729363" cy="4741980"/>
        </p:xfrm>
        <a:graphic>
          <a:graphicData uri="http://schemas.openxmlformats.org/drawingml/2006/table">
            <a:tbl>
              <a:tblPr firstRow="1" bandRow="1">
                <a:tableStyleId>{2D5ABB26-0587-4C30-8999-92F81FD0307C}</a:tableStyleId>
              </a:tblPr>
              <a:tblGrid>
                <a:gridCol w="2526707">
                  <a:extLst>
                    <a:ext uri="{9D8B030D-6E8A-4147-A177-3AD203B41FA5}">
                      <a16:colId xmlns:a16="http://schemas.microsoft.com/office/drawing/2014/main" val="1340093853"/>
                    </a:ext>
                  </a:extLst>
                </a:gridCol>
                <a:gridCol w="4202656">
                  <a:extLst>
                    <a:ext uri="{9D8B030D-6E8A-4147-A177-3AD203B41FA5}">
                      <a16:colId xmlns:a16="http://schemas.microsoft.com/office/drawing/2014/main" val="3564795471"/>
                    </a:ext>
                  </a:extLst>
                </a:gridCol>
              </a:tblGrid>
              <a:tr h="218756">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Contrainte</a:t>
                      </a:r>
                      <a:endParaRPr lang="fr-FR" dirty="0">
                        <a:solidFill>
                          <a:schemeClr val="bg1"/>
                        </a:solidFill>
                        <a:latin typeface="Segoe UI" panose="020B0502040204020203" pitchFamily="34" charset="0"/>
                        <a:cs typeface="Segoe UI" panose="020B0502040204020203" pitchFamily="34" charset="0"/>
                      </a:endParaRPr>
                    </a:p>
                  </a:txBody>
                  <a:tcPr>
                    <a:solidFill>
                      <a:srgbClr val="06516F"/>
                    </a:solidFill>
                  </a:tcPr>
                </a:tc>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Signification (sur l'élément)</a:t>
                      </a:r>
                      <a:endParaRPr lang="fr-FR" dirty="0">
                        <a:solidFill>
                          <a:schemeClr val="bg1"/>
                        </a:solidFill>
                        <a:latin typeface="Segoe UI" panose="020B0502040204020203" pitchFamily="34" charset="0"/>
                        <a:cs typeface="Segoe UI" panose="020B0502040204020203" pitchFamily="34" charset="0"/>
                      </a:endParaRPr>
                    </a:p>
                  </a:txBody>
                  <a:tcPr>
                    <a:solidFill>
                      <a:srgbClr val="06516F"/>
                    </a:solidFill>
                  </a:tcPr>
                </a:tc>
                <a:extLst>
                  <a:ext uri="{0D108BD9-81ED-4DB2-BD59-A6C34878D82A}">
                    <a16:rowId xmlns:a16="http://schemas.microsoft.com/office/drawing/2014/main" val="3083061463"/>
                  </a:ext>
                </a:extLst>
              </a:tr>
              <a:tr h="437622">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@AssertTrue</a:t>
                      </a:r>
                    </a:p>
                  </a:txBody>
                  <a:tcPr>
                    <a:solidFill>
                      <a:srgbClr val="4AA5B7"/>
                    </a:solidFill>
                  </a:tcPr>
                </a:tc>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D</a:t>
                      </a:r>
                      <a:r>
                        <a:rPr lang="en-US" sz="1800" kern="1200" dirty="0" err="1">
                          <a:solidFill>
                            <a:schemeClr val="bg1"/>
                          </a:solidFill>
                          <a:latin typeface="Segoe UI" panose="020B0502040204020203" pitchFamily="34" charset="0"/>
                          <a:ea typeface="+mn-ea"/>
                          <a:cs typeface="Segoe UI" panose="020B0502040204020203" pitchFamily="34" charset="0"/>
                        </a:rPr>
                        <a:t>oit</a:t>
                      </a:r>
                      <a:r>
                        <a:rPr lang="en-US" sz="1800" kern="1200" dirty="0">
                          <a:solidFill>
                            <a:schemeClr val="bg1"/>
                          </a:solidFill>
                          <a:latin typeface="Segoe UI" panose="020B0502040204020203" pitchFamily="34" charset="0"/>
                          <a:ea typeface="+mn-ea"/>
                          <a:cs typeface="Segoe UI" panose="020B0502040204020203" pitchFamily="34" charset="0"/>
                        </a:rPr>
                        <a:t> </a:t>
                      </a:r>
                      <a:r>
                        <a:rPr lang="en-US" sz="1800" kern="1200" dirty="0" err="1">
                          <a:solidFill>
                            <a:schemeClr val="bg1"/>
                          </a:solidFill>
                          <a:latin typeface="Segoe UI" panose="020B0502040204020203" pitchFamily="34" charset="0"/>
                          <a:ea typeface="+mn-ea"/>
                          <a:cs typeface="Segoe UI" panose="020B0502040204020203" pitchFamily="34" charset="0"/>
                        </a:rPr>
                        <a:t>être</a:t>
                      </a:r>
                      <a:r>
                        <a:rPr lang="en-US" sz="1800" kern="1200" dirty="0">
                          <a:solidFill>
                            <a:schemeClr val="bg1"/>
                          </a:solidFill>
                          <a:latin typeface="Segoe UI" panose="020B0502040204020203" pitchFamily="34" charset="0"/>
                          <a:ea typeface="+mn-ea"/>
                          <a:cs typeface="Segoe UI" panose="020B0502040204020203" pitchFamily="34" charset="0"/>
                        </a:rPr>
                        <a:t> à true</a:t>
                      </a:r>
                      <a:endParaRPr lang="fr-FR" sz="1800" kern="1200" dirty="0">
                        <a:solidFill>
                          <a:schemeClr val="bg1"/>
                        </a:solidFill>
                        <a:latin typeface="Segoe UI" panose="020B0502040204020203" pitchFamily="34" charset="0"/>
                        <a:ea typeface="+mn-ea"/>
                        <a:cs typeface="Segoe UI" panose="020B0502040204020203" pitchFamily="34" charset="0"/>
                      </a:endParaRPr>
                    </a:p>
                  </a:txBody>
                  <a:tcPr>
                    <a:solidFill>
                      <a:srgbClr val="4AA5B7"/>
                    </a:solidFill>
                  </a:tcPr>
                </a:tc>
                <a:extLst>
                  <a:ext uri="{0D108BD9-81ED-4DB2-BD59-A6C34878D82A}">
                    <a16:rowId xmlns:a16="http://schemas.microsoft.com/office/drawing/2014/main" val="4197006803"/>
                  </a:ext>
                </a:extLst>
              </a:tr>
              <a:tr h="437622">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@AssertFalse</a:t>
                      </a:r>
                    </a:p>
                  </a:txBody>
                  <a:tcPr>
                    <a:solidFill>
                      <a:srgbClr val="016B9F"/>
                    </a:solidFill>
                  </a:tcPr>
                </a:tc>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D</a:t>
                      </a:r>
                      <a:r>
                        <a:rPr lang="en-US" sz="1800" kern="1200" dirty="0" err="1">
                          <a:solidFill>
                            <a:schemeClr val="bg1"/>
                          </a:solidFill>
                          <a:latin typeface="Segoe UI" panose="020B0502040204020203" pitchFamily="34" charset="0"/>
                          <a:ea typeface="+mn-ea"/>
                          <a:cs typeface="Segoe UI" panose="020B0502040204020203" pitchFamily="34" charset="0"/>
                        </a:rPr>
                        <a:t>oit</a:t>
                      </a:r>
                      <a:r>
                        <a:rPr lang="en-US" sz="1800" kern="1200" dirty="0">
                          <a:solidFill>
                            <a:schemeClr val="bg1"/>
                          </a:solidFill>
                          <a:latin typeface="Segoe UI" panose="020B0502040204020203" pitchFamily="34" charset="0"/>
                          <a:ea typeface="+mn-ea"/>
                          <a:cs typeface="Segoe UI" panose="020B0502040204020203" pitchFamily="34" charset="0"/>
                        </a:rPr>
                        <a:t> </a:t>
                      </a:r>
                      <a:r>
                        <a:rPr lang="en-US" sz="1800" kern="1200" dirty="0" err="1">
                          <a:solidFill>
                            <a:schemeClr val="bg1"/>
                          </a:solidFill>
                          <a:latin typeface="Segoe UI" panose="020B0502040204020203" pitchFamily="34" charset="0"/>
                          <a:ea typeface="+mn-ea"/>
                          <a:cs typeface="Segoe UI" panose="020B0502040204020203" pitchFamily="34" charset="0"/>
                        </a:rPr>
                        <a:t>être</a:t>
                      </a:r>
                      <a:r>
                        <a:rPr lang="en-US" sz="1800" kern="1200" dirty="0">
                          <a:solidFill>
                            <a:schemeClr val="bg1"/>
                          </a:solidFill>
                          <a:latin typeface="Segoe UI" panose="020B0502040204020203" pitchFamily="34" charset="0"/>
                          <a:ea typeface="+mn-ea"/>
                          <a:cs typeface="Segoe UI" panose="020B0502040204020203" pitchFamily="34" charset="0"/>
                        </a:rPr>
                        <a:t> à false</a:t>
                      </a:r>
                      <a:endParaRPr lang="fr-FR" sz="1800" kern="1200" dirty="0">
                        <a:solidFill>
                          <a:schemeClr val="bg1"/>
                        </a:solidFill>
                        <a:latin typeface="Segoe UI" panose="020B0502040204020203" pitchFamily="34" charset="0"/>
                        <a:ea typeface="+mn-ea"/>
                        <a:cs typeface="Segoe UI" panose="020B0502040204020203" pitchFamily="34" charset="0"/>
                      </a:endParaRPr>
                    </a:p>
                  </a:txBody>
                  <a:tcPr>
                    <a:solidFill>
                      <a:srgbClr val="016B9F"/>
                    </a:solidFill>
                  </a:tcPr>
                </a:tc>
                <a:extLst>
                  <a:ext uri="{0D108BD9-81ED-4DB2-BD59-A6C34878D82A}">
                    <a16:rowId xmlns:a16="http://schemas.microsoft.com/office/drawing/2014/main" val="10002"/>
                  </a:ext>
                </a:extLst>
              </a:tr>
              <a:tr h="437622">
                <a:tc>
                  <a:txBody>
                    <a:bodyPr/>
                    <a:lstStyle/>
                    <a:p>
                      <a:pPr algn="ctr"/>
                      <a:r>
                        <a:rPr lang="cs-CZ" sz="1800" kern="1200" dirty="0">
                          <a:solidFill>
                            <a:schemeClr val="bg1"/>
                          </a:solidFill>
                          <a:latin typeface="Segoe UI" panose="020B0502040204020203" pitchFamily="34" charset="0"/>
                          <a:ea typeface="+mn-ea"/>
                          <a:cs typeface="Segoe UI" panose="020B0502040204020203" pitchFamily="34" charset="0"/>
                        </a:rPr>
                        <a:t>@Min, @DecimalMin</a:t>
                      </a:r>
                      <a:endParaRPr lang="fr-FR" sz="1800" kern="1200" dirty="0">
                        <a:solidFill>
                          <a:schemeClr val="bg1"/>
                        </a:solidFill>
                        <a:latin typeface="Segoe UI" panose="020B0502040204020203" pitchFamily="34" charset="0"/>
                        <a:ea typeface="+mn-ea"/>
                        <a:cs typeface="Segoe UI" panose="020B0502040204020203" pitchFamily="34" charset="0"/>
                      </a:endParaRPr>
                    </a:p>
                  </a:txBody>
                  <a:tcPr>
                    <a:solidFill>
                      <a:srgbClr val="4AA5B7"/>
                    </a:solidFill>
                  </a:tcPr>
                </a:tc>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Doit être supérieur à </a:t>
                      </a:r>
                      <a:r>
                        <a:rPr lang="mr-IN" sz="1800" kern="1200" dirty="0">
                          <a:solidFill>
                            <a:schemeClr val="bg1"/>
                          </a:solidFill>
                          <a:latin typeface="Segoe UI" panose="020B0502040204020203" pitchFamily="34" charset="0"/>
                          <a:ea typeface="+mn-ea"/>
                          <a:cs typeface="+mn-cs"/>
                        </a:rPr>
                        <a:t>…</a:t>
                      </a:r>
                      <a:endParaRPr lang="fr-FR" sz="1800" kern="1200" dirty="0">
                        <a:solidFill>
                          <a:schemeClr val="bg1"/>
                        </a:solidFill>
                        <a:latin typeface="Segoe UI" panose="020B0502040204020203" pitchFamily="34" charset="0"/>
                        <a:ea typeface="+mn-ea"/>
                        <a:cs typeface="Segoe UI" panose="020B0502040204020203" pitchFamily="34" charset="0"/>
                      </a:endParaRPr>
                    </a:p>
                  </a:txBody>
                  <a:tcPr>
                    <a:solidFill>
                      <a:srgbClr val="4AA5B7"/>
                    </a:solidFill>
                  </a:tcPr>
                </a:tc>
                <a:extLst>
                  <a:ext uri="{0D108BD9-81ED-4DB2-BD59-A6C34878D82A}">
                    <a16:rowId xmlns:a16="http://schemas.microsoft.com/office/drawing/2014/main" val="10003"/>
                  </a:ext>
                </a:extLst>
              </a:tr>
              <a:tr h="437622">
                <a:tc>
                  <a:txBody>
                    <a:bodyPr/>
                    <a:lstStyle/>
                    <a:p>
                      <a:pPr algn="ctr"/>
                      <a:r>
                        <a:rPr lang="cs-CZ" sz="1800" kern="1200" dirty="0">
                          <a:solidFill>
                            <a:schemeClr val="bg1"/>
                          </a:solidFill>
                          <a:latin typeface="Segoe UI" panose="020B0502040204020203" pitchFamily="34" charset="0"/>
                          <a:ea typeface="+mn-ea"/>
                          <a:cs typeface="Segoe UI" panose="020B0502040204020203" pitchFamily="34" charset="0"/>
                        </a:rPr>
                        <a:t>@Max, @DecimalMax</a:t>
                      </a:r>
                      <a:endParaRPr lang="fr-FR" sz="1800" kern="1200" dirty="0">
                        <a:solidFill>
                          <a:schemeClr val="bg1"/>
                        </a:solidFill>
                        <a:latin typeface="Segoe UI" panose="020B0502040204020203" pitchFamily="34" charset="0"/>
                        <a:ea typeface="+mn-ea"/>
                        <a:cs typeface="Segoe UI" panose="020B0502040204020203" pitchFamily="34" charset="0"/>
                      </a:endParaRPr>
                    </a:p>
                  </a:txBody>
                  <a:tcPr>
                    <a:solidFill>
                      <a:srgbClr val="016B9F"/>
                    </a:solidFill>
                  </a:tcPr>
                </a:tc>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Doit être inférieur à </a:t>
                      </a:r>
                      <a:r>
                        <a:rPr lang="mr-IN" sz="1800" kern="1200" dirty="0">
                          <a:solidFill>
                            <a:schemeClr val="bg1"/>
                          </a:solidFill>
                          <a:latin typeface="Segoe UI" panose="020B0502040204020203" pitchFamily="34" charset="0"/>
                          <a:ea typeface="+mn-ea"/>
                          <a:cs typeface="+mn-cs"/>
                        </a:rPr>
                        <a:t>…</a:t>
                      </a:r>
                      <a:endParaRPr lang="fr-FR" sz="1800" kern="1200" dirty="0">
                        <a:solidFill>
                          <a:schemeClr val="bg1"/>
                        </a:solidFill>
                        <a:latin typeface="Segoe UI" panose="020B0502040204020203" pitchFamily="34" charset="0"/>
                        <a:ea typeface="+mn-ea"/>
                        <a:cs typeface="Segoe UI" panose="020B0502040204020203" pitchFamily="34" charset="0"/>
                      </a:endParaRPr>
                    </a:p>
                  </a:txBody>
                  <a:tcPr>
                    <a:solidFill>
                      <a:srgbClr val="016B9F"/>
                    </a:solidFill>
                  </a:tcPr>
                </a:tc>
                <a:extLst>
                  <a:ext uri="{0D108BD9-81ED-4DB2-BD59-A6C34878D82A}">
                    <a16:rowId xmlns:a16="http://schemas.microsoft.com/office/drawing/2014/main" val="10004"/>
                  </a:ext>
                </a:extLst>
              </a:tr>
              <a:tr h="437622">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@Digits</a:t>
                      </a:r>
                    </a:p>
                  </a:txBody>
                  <a:tcPr>
                    <a:solidFill>
                      <a:srgbClr val="4AA5B7"/>
                    </a:solidFill>
                  </a:tcPr>
                </a:tc>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Définit le nombre de chiffres</a:t>
                      </a:r>
                    </a:p>
                  </a:txBody>
                  <a:tcPr>
                    <a:solidFill>
                      <a:srgbClr val="4AA5B7"/>
                    </a:solidFill>
                  </a:tcPr>
                </a:tc>
                <a:extLst>
                  <a:ext uri="{0D108BD9-81ED-4DB2-BD59-A6C34878D82A}">
                    <a16:rowId xmlns:a16="http://schemas.microsoft.com/office/drawing/2014/main" val="10005"/>
                  </a:ext>
                </a:extLst>
              </a:tr>
              <a:tr h="437622">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@Size</a:t>
                      </a:r>
                    </a:p>
                  </a:txBody>
                  <a:tcPr>
                    <a:solidFill>
                      <a:srgbClr val="016B9F"/>
                    </a:solidFill>
                  </a:tcPr>
                </a:tc>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Doit être entre deux tailles</a:t>
                      </a:r>
                    </a:p>
                  </a:txBody>
                  <a:tcPr>
                    <a:solidFill>
                      <a:srgbClr val="016B9F"/>
                    </a:solidFill>
                  </a:tcPr>
                </a:tc>
                <a:extLst>
                  <a:ext uri="{0D108BD9-81ED-4DB2-BD59-A6C34878D82A}">
                    <a16:rowId xmlns:a16="http://schemas.microsoft.com/office/drawing/2014/main" val="10006"/>
                  </a:ext>
                </a:extLst>
              </a:tr>
              <a:tr h="437622">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@Null</a:t>
                      </a:r>
                    </a:p>
                  </a:txBody>
                  <a:tcPr>
                    <a:solidFill>
                      <a:srgbClr val="4AA5B7"/>
                    </a:solidFill>
                  </a:tcPr>
                </a:tc>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Doit être nul</a:t>
                      </a:r>
                    </a:p>
                  </a:txBody>
                  <a:tcPr>
                    <a:solidFill>
                      <a:srgbClr val="4AA5B7"/>
                    </a:solidFill>
                  </a:tcPr>
                </a:tc>
                <a:extLst>
                  <a:ext uri="{0D108BD9-81ED-4DB2-BD59-A6C34878D82A}">
                    <a16:rowId xmlns:a16="http://schemas.microsoft.com/office/drawing/2014/main" val="686941404"/>
                  </a:ext>
                </a:extLst>
              </a:tr>
              <a:tr h="437622">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@NotNull</a:t>
                      </a:r>
                    </a:p>
                  </a:txBody>
                  <a:tcPr>
                    <a:solidFill>
                      <a:srgbClr val="016B9F"/>
                    </a:solidFill>
                  </a:tcPr>
                </a:tc>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Doit être non nul</a:t>
                      </a:r>
                    </a:p>
                  </a:txBody>
                  <a:tcPr>
                    <a:solidFill>
                      <a:srgbClr val="016B9F"/>
                    </a:solidFill>
                  </a:tcPr>
                </a:tc>
                <a:extLst>
                  <a:ext uri="{0D108BD9-81ED-4DB2-BD59-A6C34878D82A}">
                    <a16:rowId xmlns:a16="http://schemas.microsoft.com/office/drawing/2014/main" val="1490364709"/>
                  </a:ext>
                </a:extLst>
              </a:tr>
              <a:tr h="437622">
                <a:tc>
                  <a:txBody>
                    <a:bodyPr/>
                    <a:lstStyle/>
                    <a:p>
                      <a:pPr algn="ctr"/>
                      <a:r>
                        <a:rPr lang="en-US" sz="1800" kern="1200" dirty="0">
                          <a:solidFill>
                            <a:schemeClr val="bg1"/>
                          </a:solidFill>
                          <a:latin typeface="Segoe UI" panose="020B0502040204020203" pitchFamily="34" charset="0"/>
                          <a:ea typeface="+mn-ea"/>
                          <a:cs typeface="Segoe UI" panose="020B0502040204020203" pitchFamily="34" charset="0"/>
                        </a:rPr>
                        <a:t>@NotEmpty</a:t>
                      </a:r>
                      <a:endParaRPr lang="fr-FR" sz="1800" kern="1200" dirty="0">
                        <a:solidFill>
                          <a:schemeClr val="bg1"/>
                        </a:solidFill>
                        <a:latin typeface="Segoe UI" panose="020B0502040204020203" pitchFamily="34" charset="0"/>
                        <a:ea typeface="+mn-ea"/>
                        <a:cs typeface="Segoe UI" panose="020B0502040204020203" pitchFamily="34" charset="0"/>
                      </a:endParaRPr>
                    </a:p>
                  </a:txBody>
                  <a:tcPr>
                    <a:solidFill>
                      <a:srgbClr val="4AA5B7"/>
                    </a:solidFill>
                  </a:tcPr>
                </a:tc>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Ne peut pas être nul ni vide</a:t>
                      </a:r>
                    </a:p>
                  </a:txBody>
                  <a:tcPr>
                    <a:solidFill>
                      <a:srgbClr val="4AA5B7"/>
                    </a:solidFill>
                  </a:tcPr>
                </a:tc>
                <a:extLst>
                  <a:ext uri="{0D108BD9-81ED-4DB2-BD59-A6C34878D82A}">
                    <a16:rowId xmlns:a16="http://schemas.microsoft.com/office/drawing/2014/main" val="2492113135"/>
                  </a:ext>
                </a:extLst>
              </a:tr>
              <a:tr h="437622">
                <a:tc>
                  <a:txBody>
                    <a:bodyPr/>
                    <a:lstStyle/>
                    <a:p>
                      <a:pPr algn="ctr"/>
                      <a:r>
                        <a:rPr lang="cs-CZ" sz="1800" kern="1200" dirty="0">
                          <a:solidFill>
                            <a:schemeClr val="bg1"/>
                          </a:solidFill>
                          <a:latin typeface="Segoe UI" panose="020B0502040204020203" pitchFamily="34" charset="0"/>
                          <a:ea typeface="+mn-ea"/>
                          <a:cs typeface="Segoe UI" panose="020B0502040204020203" pitchFamily="34" charset="0"/>
                        </a:rPr>
                        <a:t>@</a:t>
                      </a:r>
                      <a:r>
                        <a:rPr lang="en-US" sz="1800" kern="1200" dirty="0">
                          <a:solidFill>
                            <a:schemeClr val="bg1"/>
                          </a:solidFill>
                          <a:latin typeface="Segoe UI" panose="020B0502040204020203" pitchFamily="34" charset="0"/>
                          <a:ea typeface="+mn-ea"/>
                          <a:cs typeface="Segoe UI" panose="020B0502040204020203" pitchFamily="34" charset="0"/>
                        </a:rPr>
                        <a:t>NotBlank</a:t>
                      </a:r>
                      <a:endParaRPr lang="fr-FR" sz="1800" kern="1200" dirty="0">
                        <a:solidFill>
                          <a:schemeClr val="bg1"/>
                        </a:solidFill>
                        <a:latin typeface="Segoe UI" panose="020B0502040204020203" pitchFamily="34" charset="0"/>
                        <a:ea typeface="+mn-ea"/>
                        <a:cs typeface="Segoe UI" panose="020B0502040204020203" pitchFamily="34" charset="0"/>
                      </a:endParaRPr>
                    </a:p>
                  </a:txBody>
                  <a:tcPr>
                    <a:solidFill>
                      <a:srgbClr val="016B9F"/>
                    </a:solidFill>
                  </a:tcPr>
                </a:tc>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Ne peut pas être nul ni vide après</a:t>
                      </a:r>
                      <a:r>
                        <a:rPr lang="fr-FR" sz="1800" kern="1200" baseline="0" dirty="0">
                          <a:solidFill>
                            <a:schemeClr val="bg1"/>
                          </a:solidFill>
                          <a:latin typeface="Segoe UI" panose="020B0502040204020203" pitchFamily="34" charset="0"/>
                          <a:ea typeface="+mn-ea"/>
                          <a:cs typeface="Segoe UI" panose="020B0502040204020203" pitchFamily="34" charset="0"/>
                        </a:rPr>
                        <a:t> trim()</a:t>
                      </a:r>
                      <a:endParaRPr lang="fr-FR" sz="1800" kern="1200" dirty="0">
                        <a:solidFill>
                          <a:schemeClr val="bg1"/>
                        </a:solidFill>
                        <a:latin typeface="Segoe UI" panose="020B0502040204020203" pitchFamily="34" charset="0"/>
                        <a:ea typeface="+mn-ea"/>
                        <a:cs typeface="Segoe UI" panose="020B0502040204020203" pitchFamily="34" charset="0"/>
                      </a:endParaRPr>
                    </a:p>
                  </a:txBody>
                  <a:tcPr>
                    <a:solidFill>
                      <a:srgbClr val="016B9F"/>
                    </a:solidFill>
                  </a:tcPr>
                </a:tc>
                <a:extLst>
                  <a:ext uri="{0D108BD9-81ED-4DB2-BD59-A6C34878D82A}">
                    <a16:rowId xmlns:a16="http://schemas.microsoft.com/office/drawing/2014/main" val="3762935072"/>
                  </a:ext>
                </a:extLst>
              </a:tr>
            </a:tbl>
          </a:graphicData>
        </a:graphic>
      </p:graphicFrame>
      <p:graphicFrame>
        <p:nvGraphicFramePr>
          <p:cNvPr id="13" name="Tableau 12">
            <a:extLst>
              <a:ext uri="{FF2B5EF4-FFF2-40B4-BE49-F238E27FC236}">
                <a16:creationId xmlns:a16="http://schemas.microsoft.com/office/drawing/2014/main" id="{48C499E3-7BA9-AE73-4634-2720605C3086}"/>
              </a:ext>
            </a:extLst>
          </p:cNvPr>
          <p:cNvGraphicFramePr>
            <a:graphicFrameLocks noGrp="1"/>
          </p:cNvGraphicFramePr>
          <p:nvPr>
            <p:extLst>
              <p:ext uri="{D42A27DB-BD31-4B8C-83A1-F6EECF244321}">
                <p14:modId xmlns:p14="http://schemas.microsoft.com/office/powerpoint/2010/main" val="2690632574"/>
              </p:ext>
            </p:extLst>
          </p:nvPr>
        </p:nvGraphicFramePr>
        <p:xfrm>
          <a:off x="244459" y="2618465"/>
          <a:ext cx="4729878" cy="2116248"/>
        </p:xfrm>
        <a:graphic>
          <a:graphicData uri="http://schemas.openxmlformats.org/drawingml/2006/table">
            <a:tbl>
              <a:tblPr firstRow="1" bandRow="1">
                <a:tableStyleId>{2D5ABB26-0587-4C30-8999-92F81FD0307C}</a:tableStyleId>
              </a:tblPr>
              <a:tblGrid>
                <a:gridCol w="1342720">
                  <a:extLst>
                    <a:ext uri="{9D8B030D-6E8A-4147-A177-3AD203B41FA5}">
                      <a16:colId xmlns:a16="http://schemas.microsoft.com/office/drawing/2014/main" val="1340093853"/>
                    </a:ext>
                  </a:extLst>
                </a:gridCol>
                <a:gridCol w="3387158">
                  <a:extLst>
                    <a:ext uri="{9D8B030D-6E8A-4147-A177-3AD203B41FA5}">
                      <a16:colId xmlns:a16="http://schemas.microsoft.com/office/drawing/2014/main" val="3564795471"/>
                    </a:ext>
                  </a:extLst>
                </a:gridCol>
              </a:tblGrid>
              <a:tr h="224556">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Contrainte</a:t>
                      </a:r>
                      <a:endParaRPr lang="fr-FR" dirty="0">
                        <a:solidFill>
                          <a:schemeClr val="bg1"/>
                        </a:solidFill>
                        <a:latin typeface="Segoe UI" panose="020B0502040204020203" pitchFamily="34" charset="0"/>
                        <a:cs typeface="Segoe UI" panose="020B0502040204020203" pitchFamily="34" charset="0"/>
                      </a:endParaRPr>
                    </a:p>
                  </a:txBody>
                  <a:tcPr>
                    <a:solidFill>
                      <a:srgbClr val="06516F"/>
                    </a:solidFill>
                  </a:tcPr>
                </a:tc>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Signification (sur l'élément)</a:t>
                      </a:r>
                      <a:endParaRPr lang="fr-FR" dirty="0">
                        <a:solidFill>
                          <a:schemeClr val="bg1"/>
                        </a:solidFill>
                        <a:latin typeface="Segoe UI" panose="020B0502040204020203" pitchFamily="34" charset="0"/>
                        <a:cs typeface="Segoe UI" panose="020B0502040204020203" pitchFamily="34" charset="0"/>
                      </a:endParaRPr>
                    </a:p>
                  </a:txBody>
                  <a:tcPr>
                    <a:solidFill>
                      <a:srgbClr val="06516F"/>
                    </a:solidFill>
                  </a:tcPr>
                </a:tc>
                <a:extLst>
                  <a:ext uri="{0D108BD9-81ED-4DB2-BD59-A6C34878D82A}">
                    <a16:rowId xmlns:a16="http://schemas.microsoft.com/office/drawing/2014/main" val="3083061463"/>
                  </a:ext>
                </a:extLst>
              </a:tr>
              <a:tr h="437622">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@Pattern </a:t>
                      </a:r>
                    </a:p>
                  </a:txBody>
                  <a:tcPr>
                    <a:solidFill>
                      <a:srgbClr val="4AA5B7"/>
                    </a:solidFill>
                  </a:tcPr>
                </a:tc>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Doit respecter une RegExp</a:t>
                      </a:r>
                    </a:p>
                  </a:txBody>
                  <a:tcPr>
                    <a:solidFill>
                      <a:srgbClr val="4AA5B7"/>
                    </a:solidFill>
                  </a:tcPr>
                </a:tc>
                <a:extLst>
                  <a:ext uri="{0D108BD9-81ED-4DB2-BD59-A6C34878D82A}">
                    <a16:rowId xmlns:a16="http://schemas.microsoft.com/office/drawing/2014/main" val="10001"/>
                  </a:ext>
                </a:extLst>
              </a:tr>
              <a:tr h="437622">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@Email</a:t>
                      </a:r>
                    </a:p>
                  </a:txBody>
                  <a:tcPr>
                    <a:solidFill>
                      <a:srgbClr val="016B9F"/>
                    </a:solidFill>
                  </a:tcPr>
                </a:tc>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Possède le format email</a:t>
                      </a:r>
                    </a:p>
                  </a:txBody>
                  <a:tcPr>
                    <a:solidFill>
                      <a:srgbClr val="016B9F"/>
                    </a:solidFill>
                  </a:tcPr>
                </a:tc>
                <a:extLst>
                  <a:ext uri="{0D108BD9-81ED-4DB2-BD59-A6C34878D82A}">
                    <a16:rowId xmlns:a16="http://schemas.microsoft.com/office/drawing/2014/main" val="10003"/>
                  </a:ext>
                </a:extLst>
              </a:tr>
              <a:tr h="437622">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@Past</a:t>
                      </a:r>
                    </a:p>
                  </a:txBody>
                  <a:tcPr>
                    <a:solidFill>
                      <a:srgbClr val="4AA5B7"/>
                    </a:solidFill>
                  </a:tcPr>
                </a:tc>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Doit être dans le passé</a:t>
                      </a:r>
                    </a:p>
                  </a:txBody>
                  <a:tcPr>
                    <a:solidFill>
                      <a:srgbClr val="4AA5B7"/>
                    </a:solidFill>
                  </a:tcPr>
                </a:tc>
                <a:extLst>
                  <a:ext uri="{0D108BD9-81ED-4DB2-BD59-A6C34878D82A}">
                    <a16:rowId xmlns:a16="http://schemas.microsoft.com/office/drawing/2014/main" val="10004"/>
                  </a:ext>
                </a:extLst>
              </a:tr>
              <a:tr h="437622">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@Future</a:t>
                      </a:r>
                    </a:p>
                  </a:txBody>
                  <a:tcPr>
                    <a:solidFill>
                      <a:srgbClr val="016B9F"/>
                    </a:solidFill>
                  </a:tcPr>
                </a:tc>
                <a:tc>
                  <a:txBody>
                    <a:bodyPr/>
                    <a:lstStyle/>
                    <a:p>
                      <a:pPr algn="ctr"/>
                      <a:r>
                        <a:rPr lang="fr-FR" sz="1800" kern="1200" dirty="0">
                          <a:solidFill>
                            <a:schemeClr val="bg1"/>
                          </a:solidFill>
                          <a:latin typeface="Segoe UI" panose="020B0502040204020203" pitchFamily="34" charset="0"/>
                          <a:ea typeface="+mn-ea"/>
                          <a:cs typeface="Segoe UI" panose="020B0502040204020203" pitchFamily="34" charset="0"/>
                        </a:rPr>
                        <a:t>Doit être dans le futur</a:t>
                      </a:r>
                    </a:p>
                  </a:txBody>
                  <a:tcPr>
                    <a:solidFill>
                      <a:srgbClr val="016B9F"/>
                    </a:solidFill>
                  </a:tcPr>
                </a:tc>
                <a:extLst>
                  <a:ext uri="{0D108BD9-81ED-4DB2-BD59-A6C34878D82A}">
                    <a16:rowId xmlns:a16="http://schemas.microsoft.com/office/drawing/2014/main" val="329531130"/>
                  </a:ext>
                </a:extLst>
              </a:tr>
            </a:tbl>
          </a:graphicData>
        </a:graphic>
      </p:graphicFrame>
    </p:spTree>
    <p:extLst>
      <p:ext uri="{BB962C8B-B14F-4D97-AF65-F5344CB8AC3E}">
        <p14:creationId xmlns:p14="http://schemas.microsoft.com/office/powerpoint/2010/main" val="1918613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Web Service</a:t>
            </a:r>
          </a:p>
          <a:p>
            <a:endParaRPr lang="fr-FR" b="1" cap="all" dirty="0">
              <a:solidFill>
                <a:schemeClr val="bg1"/>
              </a:solidFill>
              <a:latin typeface="Segoe UI" panose="020B0502040204020203" pitchFamily="34" charset="0"/>
              <a:cs typeface="Segoe UI" panose="020B0502040204020203" pitchFamily="34" charset="0"/>
            </a:endParaRP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DÉMONSTRATION</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Validation des données</a:t>
            </a:r>
          </a:p>
        </p:txBody>
      </p:sp>
    </p:spTree>
    <p:extLst>
      <p:ext uri="{BB962C8B-B14F-4D97-AF65-F5344CB8AC3E}">
        <p14:creationId xmlns:p14="http://schemas.microsoft.com/office/powerpoint/2010/main" val="2141238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1" y="41109"/>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95B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95B2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95B2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Web Service</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TRAVAUX PRATIQUES</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TP : Cave à vin – Partie 10</a:t>
            </a:r>
          </a:p>
        </p:txBody>
      </p:sp>
    </p:spTree>
    <p:extLst>
      <p:ext uri="{BB962C8B-B14F-4D97-AF65-F5344CB8AC3E}">
        <p14:creationId xmlns:p14="http://schemas.microsoft.com/office/powerpoint/2010/main" val="179625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Frameworls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Web Service</a:t>
            </a: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Gestion des exceptions et I18N</a:t>
            </a:r>
          </a:p>
        </p:txBody>
      </p:sp>
    </p:spTree>
    <p:extLst>
      <p:ext uri="{BB962C8B-B14F-4D97-AF65-F5344CB8AC3E}">
        <p14:creationId xmlns:p14="http://schemas.microsoft.com/office/powerpoint/2010/main" val="1037464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5" y="1316959"/>
            <a:ext cx="8330938" cy="3970318"/>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2400" dirty="0">
                <a:solidFill>
                  <a:srgbClr val="011F39"/>
                </a:solidFill>
              </a:rPr>
              <a:t>Comment </a:t>
            </a:r>
            <a:r>
              <a:rPr lang="fr-FR" sz="2400" dirty="0">
                <a:solidFill>
                  <a:srgbClr val="95B258"/>
                </a:solidFill>
              </a:rPr>
              <a:t>capturer les exceptions </a:t>
            </a:r>
            <a:r>
              <a:rPr lang="fr-FR" sz="2400" dirty="0">
                <a:solidFill>
                  <a:srgbClr val="011F39"/>
                </a:solidFill>
              </a:rPr>
              <a:t>qui se produisent au Runtime ?</a:t>
            </a:r>
          </a:p>
          <a:p>
            <a:pPr marL="742950" lvl="1" indent="-285750">
              <a:buFont typeface="Arial" panose="020B0604020202020204" pitchFamily="34" charset="0"/>
              <a:buChar char="•"/>
            </a:pPr>
            <a:r>
              <a:rPr lang="fr-FR" dirty="0">
                <a:solidFill>
                  <a:srgbClr val="011F39"/>
                </a:solidFill>
                <a:cs typeface="Segoe UI" panose="020B0502040204020203" pitchFamily="34" charset="0"/>
              </a:rPr>
              <a:t>Il peut s’agir d’une erreur de validation : </a:t>
            </a:r>
            <a:r>
              <a:rPr lang="fr-FR" dirty="0" err="1">
                <a:solidFill>
                  <a:srgbClr val="011F39"/>
                </a:solidFill>
                <a:effectLst/>
                <a:cs typeface="Segoe UI" panose="020B0502040204020203" pitchFamily="34" charset="0"/>
              </a:rPr>
              <a:t>MethodArgumentNotValidException</a:t>
            </a:r>
            <a:endParaRPr lang="fr-FR" dirty="0">
              <a:solidFill>
                <a:srgbClr val="011F39"/>
              </a:solidFill>
              <a:effectLst/>
              <a:cs typeface="Segoe UI" panose="020B0502040204020203" pitchFamily="34" charset="0"/>
            </a:endParaRPr>
          </a:p>
          <a:p>
            <a:pPr marL="742950" lvl="1" indent="-285750">
              <a:buFont typeface="Arial" panose="020B0604020202020204" pitchFamily="34" charset="0"/>
              <a:buChar char="•"/>
            </a:pPr>
            <a:r>
              <a:rPr lang="fr-FR" dirty="0">
                <a:solidFill>
                  <a:srgbClr val="011F39"/>
                </a:solidFill>
                <a:effectLst/>
                <a:cs typeface="Segoe UI" panose="020B0502040204020203" pitchFamily="34" charset="0"/>
              </a:rPr>
              <a:t>Une erreur de la couche DAL : </a:t>
            </a:r>
            <a:r>
              <a:rPr lang="fr-FR" dirty="0" err="1">
                <a:solidFill>
                  <a:srgbClr val="011F39"/>
                </a:solidFill>
                <a:effectLst/>
                <a:cs typeface="Segoe UI" panose="020B0502040204020203" pitchFamily="34" charset="0"/>
              </a:rPr>
              <a:t>DataIntegrityViolationException</a:t>
            </a:r>
            <a:r>
              <a:rPr lang="fr-FR" dirty="0">
                <a:solidFill>
                  <a:srgbClr val="011F39"/>
                </a:solidFill>
                <a:effectLst/>
                <a:cs typeface="Segoe UI" panose="020B0502040204020203" pitchFamily="34" charset="0"/>
              </a:rPr>
              <a:t>, …</a:t>
            </a:r>
          </a:p>
          <a:p>
            <a:pPr marL="742950" lvl="1" indent="-285750">
              <a:buFont typeface="Arial" panose="020B0604020202020204" pitchFamily="34" charset="0"/>
              <a:buChar char="•"/>
            </a:pPr>
            <a:r>
              <a:rPr lang="fr-FR" dirty="0">
                <a:solidFill>
                  <a:srgbClr val="011F39"/>
                </a:solidFill>
                <a:cs typeface="Segoe UI" panose="020B0502040204020203" pitchFamily="34" charset="0"/>
              </a:rPr>
              <a:t>Une autre erreur appartenant à l’arborescence Exception</a:t>
            </a:r>
          </a:p>
          <a:p>
            <a:pPr marL="285750" indent="-285750">
              <a:buFont typeface="Arial" panose="020B0604020202020204" pitchFamily="34" charset="0"/>
              <a:buChar char="•"/>
            </a:pPr>
            <a:endParaRPr lang="fr-FR" sz="2400" dirty="0">
              <a:solidFill>
                <a:srgbClr val="011F39"/>
              </a:solidFill>
              <a:effectLst/>
              <a:cs typeface="Segoe UI" panose="020B0502040204020203" pitchFamily="34" charset="0"/>
            </a:endParaRPr>
          </a:p>
          <a:p>
            <a:r>
              <a:rPr lang="fr-FR" sz="2400" dirty="0">
                <a:solidFill>
                  <a:srgbClr val="011F39"/>
                </a:solidFill>
                <a:cs typeface="Segoe UI" panose="020B0502040204020203" pitchFamily="34" charset="0"/>
              </a:rPr>
              <a:t>Spring Boot grâce à l’</a:t>
            </a:r>
            <a:r>
              <a:rPr lang="fr-FR" sz="2400" dirty="0">
                <a:solidFill>
                  <a:srgbClr val="95B258"/>
                </a:solidFill>
                <a:cs typeface="Segoe UI" panose="020B0502040204020203" pitchFamily="34" charset="0"/>
              </a:rPr>
              <a:t>AOP</a:t>
            </a:r>
            <a:r>
              <a:rPr lang="fr-FR" sz="2400" dirty="0">
                <a:solidFill>
                  <a:srgbClr val="011F39"/>
                </a:solidFill>
                <a:cs typeface="Segoe UI" panose="020B0502040204020203" pitchFamily="34" charset="0"/>
              </a:rPr>
              <a:t> permet de créer des méthodes écoutant les exceptions Java</a:t>
            </a:r>
          </a:p>
          <a:p>
            <a:pPr marL="800100" lvl="1" indent="-342900">
              <a:buFont typeface="Arial" panose="020B0604020202020204" pitchFamily="34" charset="0"/>
              <a:buChar char="•"/>
            </a:pPr>
            <a:r>
              <a:rPr lang="fr-FR" dirty="0">
                <a:solidFill>
                  <a:srgbClr val="011F39"/>
                </a:solidFill>
                <a:effectLst/>
                <a:cs typeface="Segoe UI" panose="020B0502040204020203" pitchFamily="34" charset="0"/>
              </a:rPr>
              <a:t>Déclaration d’une </a:t>
            </a:r>
            <a:r>
              <a:rPr lang="fr-FR" dirty="0">
                <a:solidFill>
                  <a:srgbClr val="011F39"/>
                </a:solidFill>
                <a:cs typeface="Segoe UI" panose="020B0502040204020203" pitchFamily="34" charset="0"/>
              </a:rPr>
              <a:t>classe (Exception Handler)  annotée </a:t>
            </a:r>
            <a:r>
              <a:rPr lang="fr-FR" dirty="0">
                <a:solidFill>
                  <a:srgbClr val="95B258"/>
                </a:solidFill>
                <a:cs typeface="Segoe UI" panose="020B0502040204020203" pitchFamily="34" charset="0"/>
              </a:rPr>
              <a:t>@ControllerAdvice</a:t>
            </a:r>
          </a:p>
          <a:p>
            <a:pPr marL="800100" lvl="1" indent="-342900">
              <a:buFont typeface="Arial" panose="020B0604020202020204" pitchFamily="34" charset="0"/>
              <a:buChar char="•"/>
            </a:pPr>
            <a:r>
              <a:rPr lang="fr-FR" dirty="0">
                <a:solidFill>
                  <a:srgbClr val="011F39"/>
                </a:solidFill>
                <a:effectLst/>
                <a:cs typeface="Segoe UI" panose="020B0502040204020203" pitchFamily="34" charset="0"/>
              </a:rPr>
              <a:t>Déclaration de méthodes annotées </a:t>
            </a:r>
            <a:r>
              <a:rPr lang="fr-FR" dirty="0">
                <a:solidFill>
                  <a:srgbClr val="95B258"/>
                </a:solidFill>
                <a:effectLst/>
                <a:cs typeface="Segoe UI" panose="020B0502040204020203" pitchFamily="34" charset="0"/>
              </a:rPr>
              <a:t>@ExceptionHandler </a:t>
            </a:r>
            <a:r>
              <a:rPr lang="fr-FR" dirty="0">
                <a:solidFill>
                  <a:srgbClr val="011F39"/>
                </a:solidFill>
                <a:effectLst/>
                <a:cs typeface="Segoe UI" panose="020B0502040204020203" pitchFamily="34" charset="0"/>
              </a:rPr>
              <a:t>pour capturer et traiter des exceptions Java</a:t>
            </a:r>
          </a:p>
          <a:p>
            <a:pPr marL="742950" lvl="1" indent="-285750">
              <a:buFont typeface="Arial" panose="020B0604020202020204" pitchFamily="34" charset="0"/>
              <a:buChar char="•"/>
            </a:pPr>
            <a:endParaRPr lang="fr-FR" dirty="0">
              <a:solidFill>
                <a:srgbClr val="011F39"/>
              </a:solidFill>
              <a:effectLst/>
              <a:cs typeface="Segoe UI" panose="020B0502040204020203" pitchFamily="34" charset="0"/>
            </a:endParaRPr>
          </a:p>
          <a:p>
            <a:pPr marL="742950" lvl="1" indent="-285750">
              <a:buFont typeface="Arial" panose="020B0604020202020204" pitchFamily="34" charset="0"/>
              <a:buChar char="•"/>
            </a:pPr>
            <a:endParaRPr lang="fr-FR" dirty="0">
              <a:solidFill>
                <a:srgbClr val="011F39"/>
              </a:solidFill>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90992" y="1240997"/>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Gestion des exceptions et I18N</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Web Service</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3" name="ZoneTexte 2">
            <a:extLst>
              <a:ext uri="{FF2B5EF4-FFF2-40B4-BE49-F238E27FC236}">
                <a16:creationId xmlns:a16="http://schemas.microsoft.com/office/drawing/2014/main" id="{8593C3E9-8697-38E3-467F-A33F7F4224E4}"/>
              </a:ext>
            </a:extLst>
          </p:cNvPr>
          <p:cNvSpPr txBox="1"/>
          <p:nvPr/>
        </p:nvSpPr>
        <p:spPr>
          <a:xfrm>
            <a:off x="3243407" y="4649313"/>
            <a:ext cx="8330938" cy="1815882"/>
          </a:xfrm>
          <a:prstGeom prst="rect">
            <a:avLst/>
          </a:prstGeom>
          <a:noFill/>
          <a:ln>
            <a:solidFill>
              <a:srgbClr val="011F39"/>
            </a:solidFill>
          </a:ln>
        </p:spPr>
        <p:txBody>
          <a:bodyPr wrap="square">
            <a:spAutoFit/>
          </a:bodyPr>
          <a:lstStyle/>
          <a:p>
            <a:pPr marL="0" marR="0">
              <a:spcBef>
                <a:spcPts val="0"/>
              </a:spcBef>
              <a:spcAft>
                <a:spcPts val="0"/>
              </a:spcAft>
            </a:pPr>
            <a:r>
              <a:rPr lang="fr-FR" sz="1400" dirty="0">
                <a:solidFill>
                  <a:srgbClr val="646464"/>
                </a:solidFill>
                <a:effectLst/>
                <a:latin typeface="Consolas" panose="020B0609020204030204" pitchFamily="49" charset="0"/>
              </a:rPr>
              <a:t>@ControllerAdvice</a:t>
            </a:r>
            <a:endParaRPr lang="fr-FR" sz="1400" dirty="0">
              <a:solidFill>
                <a:srgbClr val="000000"/>
              </a:solidFill>
              <a:effectLst/>
              <a:latin typeface="Consolas" panose="020B0609020204030204" pitchFamily="49" charset="0"/>
            </a:endParaRPr>
          </a:p>
          <a:p>
            <a:pPr marL="0" marR="0">
              <a:spcBef>
                <a:spcPts val="0"/>
              </a:spcBef>
              <a:spcAft>
                <a:spcPts val="0"/>
              </a:spcAft>
            </a:pPr>
            <a:r>
              <a:rPr lang="fr-FR" sz="1400" b="1" dirty="0">
                <a:solidFill>
                  <a:srgbClr val="7F0055"/>
                </a:solidFill>
                <a:effectLst/>
                <a:latin typeface="Consolas" panose="020B0609020204030204" pitchFamily="49" charset="0"/>
              </a:rPr>
              <a:t>public</a:t>
            </a:r>
            <a:r>
              <a:rPr lang="fr-FR" sz="1400" dirty="0">
                <a:solidFill>
                  <a:srgbClr val="000000"/>
                </a:solidFill>
                <a:effectLst/>
                <a:latin typeface="Consolas" panose="020B0609020204030204" pitchFamily="49" charset="0"/>
              </a:rPr>
              <a:t> </a:t>
            </a:r>
            <a:r>
              <a:rPr lang="fr-FR" sz="1400" b="1" dirty="0">
                <a:solidFill>
                  <a:srgbClr val="7F0055"/>
                </a:solidFill>
                <a:effectLst/>
                <a:latin typeface="Consolas" panose="020B0609020204030204" pitchFamily="49" charset="0"/>
              </a:rPr>
              <a:t>class</a:t>
            </a:r>
            <a:r>
              <a:rPr lang="fr-FR" sz="1400" dirty="0">
                <a:solidFill>
                  <a:srgbClr val="000000"/>
                </a:solidFill>
                <a:effectLst/>
                <a:latin typeface="Consolas" panose="020B0609020204030204" pitchFamily="49" charset="0"/>
              </a:rPr>
              <a:t> </a:t>
            </a:r>
            <a:r>
              <a:rPr lang="fr-FR" sz="1400" dirty="0" err="1">
                <a:solidFill>
                  <a:srgbClr val="000000"/>
                </a:solidFill>
                <a:effectLst/>
                <a:latin typeface="Consolas" panose="020B0609020204030204" pitchFamily="49" charset="0"/>
              </a:rPr>
              <a:t>AppExceptionHandler</a:t>
            </a:r>
            <a:r>
              <a:rPr lang="fr-FR" sz="1400" dirty="0">
                <a:solidFill>
                  <a:srgbClr val="000000"/>
                </a:solidFill>
                <a:effectLst/>
                <a:latin typeface="Consolas" panose="020B0609020204030204" pitchFamily="49" charset="0"/>
              </a:rPr>
              <a:t> {</a:t>
            </a:r>
          </a:p>
          <a:p>
            <a:pPr lvl="1"/>
            <a:r>
              <a:rPr lang="fr-FR" sz="1400" dirty="0">
                <a:solidFill>
                  <a:srgbClr val="3F7F5F"/>
                </a:solidFill>
                <a:effectLst/>
                <a:latin typeface="Consolas" panose="020B0609020204030204" pitchFamily="49" charset="0"/>
              </a:rPr>
              <a:t>// Préciser les exceptions à gérer</a:t>
            </a:r>
            <a:endParaRPr lang="fr-FR" sz="1400" dirty="0">
              <a:solidFill>
                <a:srgbClr val="000000"/>
              </a:solidFill>
              <a:effectLst/>
              <a:latin typeface="Consolas" panose="020B0609020204030204" pitchFamily="49" charset="0"/>
            </a:endParaRPr>
          </a:p>
          <a:p>
            <a:pPr lvl="1"/>
            <a:r>
              <a:rPr lang="fr-FR" sz="1400" dirty="0">
                <a:solidFill>
                  <a:srgbClr val="646464"/>
                </a:solidFill>
                <a:effectLst/>
                <a:latin typeface="Consolas" panose="020B0609020204030204" pitchFamily="49" charset="0"/>
              </a:rPr>
              <a:t>@ExceptionHandler</a:t>
            </a:r>
            <a:r>
              <a:rPr lang="fr-FR" sz="1400" dirty="0">
                <a:solidFill>
                  <a:srgbClr val="000000"/>
                </a:solidFill>
                <a:effectLst/>
                <a:latin typeface="Consolas" panose="020B0609020204030204" pitchFamily="49" charset="0"/>
              </a:rPr>
              <a:t>(value = {</a:t>
            </a:r>
            <a:r>
              <a:rPr lang="fr-FR" sz="1400" dirty="0" err="1">
                <a:solidFill>
                  <a:srgbClr val="000000"/>
                </a:solidFill>
                <a:effectLst/>
                <a:latin typeface="Consolas" panose="020B0609020204030204" pitchFamily="49" charset="0"/>
              </a:rPr>
              <a:t>Exception.</a:t>
            </a:r>
            <a:r>
              <a:rPr lang="fr-FR" sz="1400" b="1" dirty="0" err="1">
                <a:solidFill>
                  <a:srgbClr val="7F0055"/>
                </a:solidFill>
                <a:effectLst/>
                <a:latin typeface="Consolas" panose="020B0609020204030204" pitchFamily="49" charset="0"/>
              </a:rPr>
              <a:t>class</a:t>
            </a:r>
            <a:r>
              <a:rPr lang="fr-FR" sz="1400" dirty="0">
                <a:solidFill>
                  <a:srgbClr val="000000"/>
                </a:solidFill>
                <a:effectLst/>
                <a:latin typeface="Consolas" panose="020B0609020204030204" pitchFamily="49" charset="0"/>
              </a:rPr>
              <a:t> })</a:t>
            </a:r>
          </a:p>
          <a:p>
            <a:pPr lvl="1"/>
            <a:r>
              <a:rPr lang="fr-FR" sz="1400" b="1" dirty="0">
                <a:solidFill>
                  <a:srgbClr val="7F0055"/>
                </a:solidFill>
                <a:effectLst/>
                <a:latin typeface="Consolas" panose="020B0609020204030204" pitchFamily="49" charset="0"/>
              </a:rPr>
              <a:t>public</a:t>
            </a:r>
            <a:r>
              <a:rPr lang="fr-FR" sz="1400" dirty="0">
                <a:solidFill>
                  <a:srgbClr val="000000"/>
                </a:solidFill>
                <a:effectLst/>
                <a:latin typeface="Consolas" panose="020B0609020204030204" pitchFamily="49" charset="0"/>
              </a:rPr>
              <a:t> </a:t>
            </a:r>
            <a:r>
              <a:rPr lang="fr-FR" sz="1400" dirty="0" err="1">
                <a:solidFill>
                  <a:srgbClr val="000000"/>
                </a:solidFill>
                <a:effectLst/>
                <a:latin typeface="Consolas" panose="020B0609020204030204" pitchFamily="49" charset="0"/>
              </a:rPr>
              <a:t>ResponseEntity</a:t>
            </a:r>
            <a:r>
              <a:rPr lang="fr-FR" sz="1400" dirty="0">
                <a:solidFill>
                  <a:srgbClr val="000000"/>
                </a:solidFill>
                <a:effectLst/>
                <a:latin typeface="Consolas" panose="020B0609020204030204" pitchFamily="49" charset="0"/>
              </a:rPr>
              <a:t>&lt;String&gt; </a:t>
            </a:r>
            <a:r>
              <a:rPr lang="fr-FR" sz="1400" dirty="0" err="1">
                <a:solidFill>
                  <a:srgbClr val="000000"/>
                </a:solidFill>
                <a:effectLst/>
                <a:latin typeface="Consolas" panose="020B0609020204030204" pitchFamily="49" charset="0"/>
              </a:rPr>
              <a:t>capturerException</a:t>
            </a:r>
            <a:r>
              <a:rPr lang="fr-FR" sz="1400" dirty="0">
                <a:solidFill>
                  <a:srgbClr val="000000"/>
                </a:solidFill>
                <a:effectLst/>
                <a:latin typeface="Consolas" panose="020B0609020204030204" pitchFamily="49" charset="0"/>
              </a:rPr>
              <a:t>(Exception </a:t>
            </a:r>
            <a:r>
              <a:rPr lang="fr-FR" sz="1400" dirty="0">
                <a:solidFill>
                  <a:srgbClr val="6A3E3E"/>
                </a:solidFill>
                <a:effectLst/>
                <a:latin typeface="Consolas" panose="020B0609020204030204" pitchFamily="49" charset="0"/>
              </a:rPr>
              <a:t>ex</a:t>
            </a:r>
            <a:r>
              <a:rPr lang="fr-FR" sz="1400" dirty="0">
                <a:solidFill>
                  <a:srgbClr val="000000"/>
                </a:solidFill>
                <a:effectLst/>
                <a:latin typeface="Consolas" panose="020B0609020204030204" pitchFamily="49" charset="0"/>
              </a:rPr>
              <a:t>) {</a:t>
            </a:r>
          </a:p>
          <a:p>
            <a:pPr lvl="1"/>
            <a:r>
              <a:rPr lang="fr-FR" sz="1400" b="1" dirty="0">
                <a:solidFill>
                  <a:srgbClr val="7F0055"/>
                </a:solidFill>
                <a:effectLst/>
                <a:latin typeface="Consolas" panose="020B0609020204030204" pitchFamily="49" charset="0"/>
              </a:rPr>
              <a:t>return</a:t>
            </a:r>
            <a:r>
              <a:rPr lang="fr-FR" sz="1400" dirty="0">
                <a:solidFill>
                  <a:srgbClr val="000000"/>
                </a:solidFill>
                <a:effectLst/>
                <a:latin typeface="Consolas" panose="020B0609020204030204" pitchFamily="49" charset="0"/>
              </a:rPr>
              <a:t> </a:t>
            </a:r>
            <a:r>
              <a:rPr lang="fr-FR" sz="1400" b="1" dirty="0">
                <a:solidFill>
                  <a:srgbClr val="7F0055"/>
                </a:solidFill>
                <a:effectLst/>
                <a:latin typeface="Consolas" panose="020B0609020204030204" pitchFamily="49" charset="0"/>
              </a:rPr>
              <a:t>new</a:t>
            </a:r>
            <a:r>
              <a:rPr lang="fr-FR" sz="1400" dirty="0">
                <a:solidFill>
                  <a:srgbClr val="000000"/>
                </a:solidFill>
                <a:effectLst/>
                <a:latin typeface="Consolas" panose="020B0609020204030204" pitchFamily="49" charset="0"/>
              </a:rPr>
              <a:t> </a:t>
            </a:r>
            <a:r>
              <a:rPr lang="fr-FR" sz="1400" dirty="0" err="1">
                <a:solidFill>
                  <a:srgbClr val="000000"/>
                </a:solidFill>
                <a:effectLst/>
                <a:latin typeface="Consolas" panose="020B0609020204030204" pitchFamily="49" charset="0"/>
              </a:rPr>
              <a:t>ResponseEntity</a:t>
            </a:r>
            <a:r>
              <a:rPr lang="fr-FR" sz="1400" dirty="0">
                <a:solidFill>
                  <a:srgbClr val="000000"/>
                </a:solidFill>
                <a:effectLst/>
                <a:latin typeface="Consolas" panose="020B0609020204030204" pitchFamily="49" charset="0"/>
              </a:rPr>
              <a:t>&lt;String&gt;(</a:t>
            </a:r>
            <a:r>
              <a:rPr lang="fr-FR" sz="1400" dirty="0" err="1">
                <a:solidFill>
                  <a:srgbClr val="6A3E3E"/>
                </a:solidFill>
                <a:effectLst/>
                <a:latin typeface="Consolas" panose="020B0609020204030204" pitchFamily="49" charset="0"/>
              </a:rPr>
              <a:t>ex</a:t>
            </a:r>
            <a:r>
              <a:rPr lang="fr-FR" sz="1400" dirty="0" err="1">
                <a:solidFill>
                  <a:srgbClr val="000000"/>
                </a:solidFill>
                <a:effectLst/>
                <a:latin typeface="Consolas" panose="020B0609020204030204" pitchFamily="49" charset="0"/>
              </a:rPr>
              <a:t>.getMessage</a:t>
            </a:r>
            <a:r>
              <a:rPr lang="fr-FR" sz="1400" dirty="0">
                <a:solidFill>
                  <a:srgbClr val="000000"/>
                </a:solidFill>
                <a:effectLst/>
                <a:latin typeface="Consolas" panose="020B0609020204030204" pitchFamily="49" charset="0"/>
              </a:rPr>
              <a:t>(), </a:t>
            </a:r>
            <a:r>
              <a:rPr lang="fr-FR" sz="1400" dirty="0" err="1">
                <a:solidFill>
                  <a:srgbClr val="000000"/>
                </a:solidFill>
                <a:effectLst/>
                <a:latin typeface="Consolas" panose="020B0609020204030204" pitchFamily="49" charset="0"/>
              </a:rPr>
              <a:t>HttpStatus.</a:t>
            </a:r>
            <a:r>
              <a:rPr lang="fr-FR" sz="1400" b="1" i="1" dirty="0" err="1">
                <a:solidFill>
                  <a:srgbClr val="0000C0"/>
                </a:solidFill>
                <a:effectLst/>
                <a:latin typeface="Consolas" panose="020B0609020204030204" pitchFamily="49" charset="0"/>
              </a:rPr>
              <a:t>NOT_ACCEPTABLE</a:t>
            </a:r>
            <a:r>
              <a:rPr lang="fr-FR" sz="1400" dirty="0">
                <a:solidFill>
                  <a:srgbClr val="000000"/>
                </a:solidFill>
                <a:effectLst/>
                <a:latin typeface="Consolas" panose="020B0609020204030204" pitchFamily="49" charset="0"/>
              </a:rPr>
              <a:t>);</a:t>
            </a:r>
          </a:p>
          <a:p>
            <a:pPr lvl="1"/>
            <a:r>
              <a:rPr lang="fr-FR" sz="1400" dirty="0">
                <a:solidFill>
                  <a:srgbClr val="000000"/>
                </a:solidFill>
                <a:effectLst/>
                <a:latin typeface="Consolas" panose="020B0609020204030204" pitchFamily="49" charset="0"/>
              </a:rPr>
              <a:t>}</a:t>
            </a:r>
          </a:p>
          <a:p>
            <a:pPr marL="0" marR="0">
              <a:spcBef>
                <a:spcPts val="0"/>
              </a:spcBef>
              <a:spcAft>
                <a:spcPts val="0"/>
              </a:spcAft>
            </a:pPr>
            <a:r>
              <a:rPr lang="fr-FR" sz="140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416406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re 1">
            <a:extLst>
              <a:ext uri="{FF2B5EF4-FFF2-40B4-BE49-F238E27FC236}">
                <a16:creationId xmlns:a16="http://schemas.microsoft.com/office/drawing/2014/main" id="{7527A91C-BEDC-4E76-82F7-D5C77DD72ECF}"/>
              </a:ext>
            </a:extLst>
          </p:cNvPr>
          <p:cNvSpPr txBox="1">
            <a:spLocks/>
          </p:cNvSpPr>
          <p:nvPr/>
        </p:nvSpPr>
        <p:spPr>
          <a:xfrm>
            <a:off x="4350799" y="2831303"/>
            <a:ext cx="6253470" cy="34163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141E26"/>
                </a:solidFill>
              </a:rPr>
              <a:t>@GetMapping</a:t>
            </a:r>
          </a:p>
        </p:txBody>
      </p:sp>
      <p:sp>
        <p:nvSpPr>
          <p:cNvPr id="43" name="Titre 1">
            <a:extLst>
              <a:ext uri="{FF2B5EF4-FFF2-40B4-BE49-F238E27FC236}">
                <a16:creationId xmlns:a16="http://schemas.microsoft.com/office/drawing/2014/main" id="{1B0027D7-EF67-4A03-81A8-E1EE0215D45B}"/>
              </a:ext>
            </a:extLst>
          </p:cNvPr>
          <p:cNvSpPr txBox="1">
            <a:spLocks/>
          </p:cNvSpPr>
          <p:nvPr/>
        </p:nvSpPr>
        <p:spPr>
          <a:xfrm>
            <a:off x="4342339" y="2256105"/>
            <a:ext cx="6253470" cy="34163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141E26"/>
                </a:solidFill>
              </a:rPr>
              <a:t>@RestController</a:t>
            </a:r>
          </a:p>
        </p:txBody>
      </p:sp>
      <p:sp>
        <p:nvSpPr>
          <p:cNvPr id="6" name="Rectangle 5">
            <a:extLst>
              <a:ext uri="{FF2B5EF4-FFF2-40B4-BE49-F238E27FC236}">
                <a16:creationId xmlns:a16="http://schemas.microsoft.com/office/drawing/2014/main" id="{C8E028F3-B265-4C26-AE39-985114110839}"/>
              </a:ext>
            </a:extLst>
          </p:cNvPr>
          <p:cNvSpPr/>
          <p:nvPr/>
        </p:nvSpPr>
        <p:spPr>
          <a:xfrm>
            <a:off x="0" y="0"/>
            <a:ext cx="3470989" cy="6858000"/>
          </a:xfrm>
          <a:prstGeom prst="rect">
            <a:avLst/>
          </a:prstGeom>
          <a:solidFill>
            <a:srgbClr val="3B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texte 19">
            <a:extLst>
              <a:ext uri="{FF2B5EF4-FFF2-40B4-BE49-F238E27FC236}">
                <a16:creationId xmlns:a16="http://schemas.microsoft.com/office/drawing/2014/main" id="{2B41308F-BC0B-48D7-87BB-2B0B96E1A818}"/>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SOMMAIRE</a:t>
            </a:r>
          </a:p>
        </p:txBody>
      </p:sp>
      <p:sp>
        <p:nvSpPr>
          <p:cNvPr id="14" name="Titre 1">
            <a:extLst>
              <a:ext uri="{FF2B5EF4-FFF2-40B4-BE49-F238E27FC236}">
                <a16:creationId xmlns:a16="http://schemas.microsoft.com/office/drawing/2014/main" id="{3C4C42B5-78D4-43BA-9AEF-E786F5CC3DD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SOMMAIRE</a:t>
            </a:r>
          </a:p>
        </p:txBody>
      </p:sp>
      <p:pic>
        <p:nvPicPr>
          <p:cNvPr id="16" name="Graphique 15">
            <a:extLst>
              <a:ext uri="{FF2B5EF4-FFF2-40B4-BE49-F238E27FC236}">
                <a16:creationId xmlns:a16="http://schemas.microsoft.com/office/drawing/2014/main" id="{5727DDCA-0BE5-4E22-A2E0-0367F5B3627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2" name="Titre 1"/>
          <p:cNvSpPr>
            <a:spLocks noGrp="1"/>
          </p:cNvSpPr>
          <p:nvPr>
            <p:ph type="ctrTitle" idx="4294967295"/>
          </p:nvPr>
        </p:nvSpPr>
        <p:spPr>
          <a:xfrm>
            <a:off x="4342341" y="1112461"/>
            <a:ext cx="6606396" cy="341632"/>
          </a:xfrm>
          <a:noFill/>
          <a:ln>
            <a:noFill/>
          </a:ln>
        </p:spPr>
        <p:txBody>
          <a:bodyPr wrap="square" anchor="t" anchorCtr="0">
            <a:spAutoFit/>
          </a:bodyPr>
          <a:lstStyle/>
          <a:p>
            <a:r>
              <a:rPr lang="fr-FR" sz="1800" dirty="0">
                <a:solidFill>
                  <a:srgbClr val="141E26"/>
                </a:solidFill>
              </a:rPr>
              <a:t>Rappels Web Service</a:t>
            </a:r>
            <a:endParaRPr lang="fr-FR" sz="1800" b="1" dirty="0">
              <a:solidFill>
                <a:srgbClr val="141E26"/>
              </a:solidFill>
            </a:endParaRPr>
          </a:p>
        </p:txBody>
      </p:sp>
      <p:grpSp>
        <p:nvGrpSpPr>
          <p:cNvPr id="3" name="Groupe 2">
            <a:extLst>
              <a:ext uri="{FF2B5EF4-FFF2-40B4-BE49-F238E27FC236}">
                <a16:creationId xmlns:a16="http://schemas.microsoft.com/office/drawing/2014/main" id="{C034616E-7336-4DBC-BEEC-32134FC5CA9A}"/>
              </a:ext>
            </a:extLst>
          </p:cNvPr>
          <p:cNvGrpSpPr/>
          <p:nvPr/>
        </p:nvGrpSpPr>
        <p:grpSpPr>
          <a:xfrm>
            <a:off x="3816714" y="1112462"/>
            <a:ext cx="352619" cy="341632"/>
            <a:chOff x="3816714" y="1112462"/>
            <a:chExt cx="542922" cy="526006"/>
          </a:xfrm>
        </p:grpSpPr>
        <p:sp>
          <p:nvSpPr>
            <p:cNvPr id="28" name="Organigramme : Entrée manuelle 27">
              <a:extLst>
                <a:ext uri="{FF2B5EF4-FFF2-40B4-BE49-F238E27FC236}">
                  <a16:creationId xmlns:a16="http://schemas.microsoft.com/office/drawing/2014/main" id="{198D380E-6092-4D34-BB2B-D9FDFA98D592}"/>
                </a:ext>
              </a:extLst>
            </p:cNvPr>
            <p:cNvSpPr/>
            <p:nvPr/>
          </p:nvSpPr>
          <p:spPr>
            <a:xfrm rot="5400000">
              <a:off x="3825173" y="1104005"/>
              <a:ext cx="526006" cy="54292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AAD2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rganigramme : Entrée manuelle 27">
              <a:extLst>
                <a:ext uri="{FF2B5EF4-FFF2-40B4-BE49-F238E27FC236}">
                  <a16:creationId xmlns:a16="http://schemas.microsoft.com/office/drawing/2014/main" id="{8E232A21-C057-49F8-A96A-203E18686FC4}"/>
                </a:ext>
              </a:extLst>
            </p:cNvPr>
            <p:cNvSpPr/>
            <p:nvPr/>
          </p:nvSpPr>
          <p:spPr>
            <a:xfrm rot="5400000" flipH="1">
              <a:off x="3825171" y="1104005"/>
              <a:ext cx="526006" cy="54292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AAD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 name="Groupe 3">
            <a:extLst>
              <a:ext uri="{FF2B5EF4-FFF2-40B4-BE49-F238E27FC236}">
                <a16:creationId xmlns:a16="http://schemas.microsoft.com/office/drawing/2014/main" id="{8F4F3436-8174-434B-B61A-27DE845E4CC3}"/>
              </a:ext>
            </a:extLst>
          </p:cNvPr>
          <p:cNvGrpSpPr/>
          <p:nvPr/>
        </p:nvGrpSpPr>
        <p:grpSpPr>
          <a:xfrm rot="5400000">
            <a:off x="3830666" y="1675412"/>
            <a:ext cx="341634" cy="352619"/>
            <a:chOff x="8271587" y="2588788"/>
            <a:chExt cx="3566226" cy="1105399"/>
          </a:xfrm>
        </p:grpSpPr>
        <p:sp>
          <p:nvSpPr>
            <p:cNvPr id="31" name="Organigramme : Entrée manuelle 27">
              <a:extLst>
                <a:ext uri="{FF2B5EF4-FFF2-40B4-BE49-F238E27FC236}">
                  <a16:creationId xmlns:a16="http://schemas.microsoft.com/office/drawing/2014/main" id="{156EFFAF-ACF8-4ACB-BF38-FB64C804FC80}"/>
                </a:ext>
              </a:extLst>
            </p:cNvPr>
            <p:cNvSpPr/>
            <p:nvPr/>
          </p:nvSpPr>
          <p:spPr>
            <a:xfrm>
              <a:off x="8271587" y="2588789"/>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3B518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rganigramme : Entrée manuelle 27">
              <a:extLst>
                <a:ext uri="{FF2B5EF4-FFF2-40B4-BE49-F238E27FC236}">
                  <a16:creationId xmlns:a16="http://schemas.microsoft.com/office/drawing/2014/main" id="{B0ED99D8-09C5-47F1-BA8F-DF712EDE29E9}"/>
                </a:ext>
              </a:extLst>
            </p:cNvPr>
            <p:cNvSpPr/>
            <p:nvPr/>
          </p:nvSpPr>
          <p:spPr>
            <a:xfrm flipH="1">
              <a:off x="8271587" y="2588788"/>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3B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 name="Groupe 6">
            <a:extLst>
              <a:ext uri="{FF2B5EF4-FFF2-40B4-BE49-F238E27FC236}">
                <a16:creationId xmlns:a16="http://schemas.microsoft.com/office/drawing/2014/main" id="{BBDA650A-F324-4799-A306-68C47DE23A72}"/>
              </a:ext>
            </a:extLst>
          </p:cNvPr>
          <p:cNvGrpSpPr/>
          <p:nvPr/>
        </p:nvGrpSpPr>
        <p:grpSpPr>
          <a:xfrm>
            <a:off x="3816711" y="2256105"/>
            <a:ext cx="352619" cy="341632"/>
            <a:chOff x="3816713" y="2710839"/>
            <a:chExt cx="542923" cy="526007"/>
          </a:xfrm>
        </p:grpSpPr>
        <p:sp>
          <p:nvSpPr>
            <p:cNvPr id="35" name="Organigramme : Entrée manuelle 27">
              <a:extLst>
                <a:ext uri="{FF2B5EF4-FFF2-40B4-BE49-F238E27FC236}">
                  <a16:creationId xmlns:a16="http://schemas.microsoft.com/office/drawing/2014/main" id="{E1065FBA-2AAE-4D0A-BAAA-9BFCA98864EB}"/>
                </a:ext>
              </a:extLst>
            </p:cNvPr>
            <p:cNvSpPr/>
            <p:nvPr/>
          </p:nvSpPr>
          <p:spPr>
            <a:xfrm rot="5400000">
              <a:off x="3825172" y="2702382"/>
              <a:ext cx="526007" cy="54292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37" name="Organigramme : Entrée manuelle 27">
              <a:extLst>
                <a:ext uri="{FF2B5EF4-FFF2-40B4-BE49-F238E27FC236}">
                  <a16:creationId xmlns:a16="http://schemas.microsoft.com/office/drawing/2014/main" id="{49EA19CE-E787-4BF6-AEC1-DCEC39FC664E}"/>
                </a:ext>
              </a:extLst>
            </p:cNvPr>
            <p:cNvSpPr/>
            <p:nvPr/>
          </p:nvSpPr>
          <p:spPr>
            <a:xfrm rot="5400000" flipH="1">
              <a:off x="3825170" y="2702382"/>
              <a:ext cx="526007" cy="54292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p>
          </p:txBody>
        </p:sp>
      </p:grpSp>
      <p:grpSp>
        <p:nvGrpSpPr>
          <p:cNvPr id="5" name="Groupe 4">
            <a:extLst>
              <a:ext uri="{FF2B5EF4-FFF2-40B4-BE49-F238E27FC236}">
                <a16:creationId xmlns:a16="http://schemas.microsoft.com/office/drawing/2014/main" id="{5401FB42-E633-4F0B-B6BB-C526381CF12E}"/>
              </a:ext>
            </a:extLst>
          </p:cNvPr>
          <p:cNvGrpSpPr/>
          <p:nvPr/>
        </p:nvGrpSpPr>
        <p:grpSpPr>
          <a:xfrm rot="5400000">
            <a:off x="3830664" y="2825811"/>
            <a:ext cx="341632" cy="352617"/>
            <a:chOff x="8271587" y="5311425"/>
            <a:chExt cx="3566226" cy="1102714"/>
          </a:xfrm>
        </p:grpSpPr>
        <p:sp>
          <p:nvSpPr>
            <p:cNvPr id="39" name="Organigramme : Entrée manuelle 27">
              <a:extLst>
                <a:ext uri="{FF2B5EF4-FFF2-40B4-BE49-F238E27FC236}">
                  <a16:creationId xmlns:a16="http://schemas.microsoft.com/office/drawing/2014/main" id="{9F3DB527-6837-4D59-ADA8-27D509E50B16}"/>
                </a:ext>
              </a:extLst>
            </p:cNvPr>
            <p:cNvSpPr/>
            <p:nvPr/>
          </p:nvSpPr>
          <p:spPr>
            <a:xfrm>
              <a:off x="8271587" y="5311426"/>
              <a:ext cx="3566226" cy="11027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16B9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rganigramme : Entrée manuelle 27">
              <a:extLst>
                <a:ext uri="{FF2B5EF4-FFF2-40B4-BE49-F238E27FC236}">
                  <a16:creationId xmlns:a16="http://schemas.microsoft.com/office/drawing/2014/main" id="{09B5218C-2787-4529-A79A-BD8F560B868C}"/>
                </a:ext>
              </a:extLst>
            </p:cNvPr>
            <p:cNvSpPr/>
            <p:nvPr/>
          </p:nvSpPr>
          <p:spPr>
            <a:xfrm flipH="1">
              <a:off x="8271587" y="5311425"/>
              <a:ext cx="3566226" cy="11027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1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3" name="Graphique 22" descr="Diagramme de Gantt avec un remplissage uni">
            <a:extLst>
              <a:ext uri="{FF2B5EF4-FFF2-40B4-BE49-F238E27FC236}">
                <a16:creationId xmlns:a16="http://schemas.microsoft.com/office/drawing/2014/main" id="{B99F2089-E1F9-457E-ACD0-AD5C1BF1E4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54185" y="428629"/>
            <a:ext cx="587415" cy="587415"/>
          </a:xfrm>
          <a:prstGeom prst="rect">
            <a:avLst/>
          </a:prstGeom>
        </p:spPr>
      </p:pic>
      <p:sp>
        <p:nvSpPr>
          <p:cNvPr id="30" name="Titre 1">
            <a:extLst>
              <a:ext uri="{FF2B5EF4-FFF2-40B4-BE49-F238E27FC236}">
                <a16:creationId xmlns:a16="http://schemas.microsoft.com/office/drawing/2014/main" id="{6EB776A7-6E6C-4154-8A6E-454039D93BC0}"/>
              </a:ext>
            </a:extLst>
          </p:cNvPr>
          <p:cNvSpPr txBox="1">
            <a:spLocks/>
          </p:cNvSpPr>
          <p:nvPr/>
        </p:nvSpPr>
        <p:spPr>
          <a:xfrm>
            <a:off x="4350799" y="1678958"/>
            <a:ext cx="6606395" cy="34163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141E26"/>
                </a:solidFill>
              </a:rPr>
              <a:t>Introduction à Postman</a:t>
            </a:r>
          </a:p>
        </p:txBody>
      </p:sp>
      <p:sp>
        <p:nvSpPr>
          <p:cNvPr id="47" name="Titre 1">
            <a:extLst>
              <a:ext uri="{FF2B5EF4-FFF2-40B4-BE49-F238E27FC236}">
                <a16:creationId xmlns:a16="http://schemas.microsoft.com/office/drawing/2014/main" id="{394E04D5-D5DD-412F-914A-A513D191AFDA}"/>
              </a:ext>
            </a:extLst>
          </p:cNvPr>
          <p:cNvSpPr txBox="1">
            <a:spLocks/>
          </p:cNvSpPr>
          <p:nvPr/>
        </p:nvSpPr>
        <p:spPr>
          <a:xfrm>
            <a:off x="4350799" y="3399751"/>
            <a:ext cx="6191251" cy="34163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141E26"/>
                </a:solidFill>
              </a:rPr>
              <a:t>@PathVariable</a:t>
            </a:r>
          </a:p>
        </p:txBody>
      </p:sp>
      <p:grpSp>
        <p:nvGrpSpPr>
          <p:cNvPr id="48" name="Groupe 47">
            <a:extLst>
              <a:ext uri="{FF2B5EF4-FFF2-40B4-BE49-F238E27FC236}">
                <a16:creationId xmlns:a16="http://schemas.microsoft.com/office/drawing/2014/main" id="{0A37E153-BBDB-47E7-A56E-1B0814DB28AE}"/>
              </a:ext>
            </a:extLst>
          </p:cNvPr>
          <p:cNvGrpSpPr/>
          <p:nvPr/>
        </p:nvGrpSpPr>
        <p:grpSpPr>
          <a:xfrm rot="5400000">
            <a:off x="3830664" y="3394259"/>
            <a:ext cx="341632" cy="352617"/>
            <a:chOff x="8271587" y="5311425"/>
            <a:chExt cx="3566226" cy="1102714"/>
          </a:xfrm>
        </p:grpSpPr>
        <p:sp>
          <p:nvSpPr>
            <p:cNvPr id="49" name="Organigramme : Entrée manuelle 27">
              <a:extLst>
                <a:ext uri="{FF2B5EF4-FFF2-40B4-BE49-F238E27FC236}">
                  <a16:creationId xmlns:a16="http://schemas.microsoft.com/office/drawing/2014/main" id="{E3532368-68FF-4EBC-AA2F-3F16E5A1A8E7}"/>
                </a:ext>
              </a:extLst>
            </p:cNvPr>
            <p:cNvSpPr/>
            <p:nvPr/>
          </p:nvSpPr>
          <p:spPr>
            <a:xfrm>
              <a:off x="8271587" y="5311426"/>
              <a:ext cx="3566226" cy="11027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16B9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rganigramme : Entrée manuelle 27">
              <a:extLst>
                <a:ext uri="{FF2B5EF4-FFF2-40B4-BE49-F238E27FC236}">
                  <a16:creationId xmlns:a16="http://schemas.microsoft.com/office/drawing/2014/main" id="{5F5DD75B-CF85-4C7F-B9DC-5BBB764C9C3F}"/>
                </a:ext>
              </a:extLst>
            </p:cNvPr>
            <p:cNvSpPr/>
            <p:nvPr/>
          </p:nvSpPr>
          <p:spPr>
            <a:xfrm flipH="1">
              <a:off x="8271587" y="5311425"/>
              <a:ext cx="3566226" cy="11027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1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e 7">
            <a:extLst>
              <a:ext uri="{FF2B5EF4-FFF2-40B4-BE49-F238E27FC236}">
                <a16:creationId xmlns:a16="http://schemas.microsoft.com/office/drawing/2014/main" id="{0E644340-F3B6-83CF-20B2-F1B5811DFB1A}"/>
              </a:ext>
            </a:extLst>
          </p:cNvPr>
          <p:cNvGrpSpPr/>
          <p:nvPr/>
        </p:nvGrpSpPr>
        <p:grpSpPr>
          <a:xfrm rot="5400000">
            <a:off x="3830665" y="4510920"/>
            <a:ext cx="341634" cy="352619"/>
            <a:chOff x="8271587" y="2588788"/>
            <a:chExt cx="3566226" cy="1105399"/>
          </a:xfrm>
        </p:grpSpPr>
        <p:sp>
          <p:nvSpPr>
            <p:cNvPr id="9" name="Organigramme : Entrée manuelle 27">
              <a:extLst>
                <a:ext uri="{FF2B5EF4-FFF2-40B4-BE49-F238E27FC236}">
                  <a16:creationId xmlns:a16="http://schemas.microsoft.com/office/drawing/2014/main" id="{ED72428E-10C2-58E4-2293-A9514B855EE9}"/>
                </a:ext>
              </a:extLst>
            </p:cNvPr>
            <p:cNvSpPr/>
            <p:nvPr/>
          </p:nvSpPr>
          <p:spPr>
            <a:xfrm>
              <a:off x="8271587" y="2588789"/>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3B518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rganigramme : Entrée manuelle 27">
              <a:extLst>
                <a:ext uri="{FF2B5EF4-FFF2-40B4-BE49-F238E27FC236}">
                  <a16:creationId xmlns:a16="http://schemas.microsoft.com/office/drawing/2014/main" id="{38D05BAF-B5A0-8423-8FC7-64CA5909CF01}"/>
                </a:ext>
              </a:extLst>
            </p:cNvPr>
            <p:cNvSpPr/>
            <p:nvPr/>
          </p:nvSpPr>
          <p:spPr>
            <a:xfrm flipH="1">
              <a:off x="8271587" y="2588788"/>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3B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Titre 1">
            <a:extLst>
              <a:ext uri="{FF2B5EF4-FFF2-40B4-BE49-F238E27FC236}">
                <a16:creationId xmlns:a16="http://schemas.microsoft.com/office/drawing/2014/main" id="{575D6587-323B-E86E-7E90-35F1655C1D1C}"/>
              </a:ext>
            </a:extLst>
          </p:cNvPr>
          <p:cNvSpPr txBox="1">
            <a:spLocks/>
          </p:cNvSpPr>
          <p:nvPr/>
        </p:nvSpPr>
        <p:spPr>
          <a:xfrm>
            <a:off x="4350798" y="4516415"/>
            <a:ext cx="5834923" cy="34163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141E26"/>
                </a:solidFill>
              </a:rPr>
              <a:t>Validation des données</a:t>
            </a:r>
            <a:endParaRPr lang="fr-FR" sz="1800" b="1" dirty="0">
              <a:solidFill>
                <a:srgbClr val="141E26"/>
              </a:solidFill>
            </a:endParaRPr>
          </a:p>
        </p:txBody>
      </p:sp>
      <p:sp>
        <p:nvSpPr>
          <p:cNvPr id="13" name="Titre 1">
            <a:extLst>
              <a:ext uri="{FF2B5EF4-FFF2-40B4-BE49-F238E27FC236}">
                <a16:creationId xmlns:a16="http://schemas.microsoft.com/office/drawing/2014/main" id="{E312556D-8032-41A5-1960-07BC69C739DB}"/>
              </a:ext>
            </a:extLst>
          </p:cNvPr>
          <p:cNvSpPr txBox="1">
            <a:spLocks/>
          </p:cNvSpPr>
          <p:nvPr/>
        </p:nvSpPr>
        <p:spPr>
          <a:xfrm>
            <a:off x="4350799" y="5105092"/>
            <a:ext cx="6606396" cy="34163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141E26"/>
                </a:solidFill>
              </a:rPr>
              <a:t>Gestion des exceptions et I18N</a:t>
            </a:r>
            <a:endParaRPr lang="fr-FR" sz="1800" b="1" dirty="0">
              <a:solidFill>
                <a:srgbClr val="141E26"/>
              </a:solidFill>
            </a:endParaRPr>
          </a:p>
        </p:txBody>
      </p:sp>
      <p:grpSp>
        <p:nvGrpSpPr>
          <p:cNvPr id="15" name="Groupe 14">
            <a:extLst>
              <a:ext uri="{FF2B5EF4-FFF2-40B4-BE49-F238E27FC236}">
                <a16:creationId xmlns:a16="http://schemas.microsoft.com/office/drawing/2014/main" id="{B80BBF71-4CE3-BAAB-CF50-3C64C5C61BF8}"/>
              </a:ext>
            </a:extLst>
          </p:cNvPr>
          <p:cNvGrpSpPr/>
          <p:nvPr/>
        </p:nvGrpSpPr>
        <p:grpSpPr>
          <a:xfrm>
            <a:off x="3825172" y="5105093"/>
            <a:ext cx="352619" cy="341632"/>
            <a:chOff x="3816714" y="1112462"/>
            <a:chExt cx="542922" cy="526006"/>
          </a:xfrm>
        </p:grpSpPr>
        <p:sp>
          <p:nvSpPr>
            <p:cNvPr id="17" name="Organigramme : Entrée manuelle 27">
              <a:extLst>
                <a:ext uri="{FF2B5EF4-FFF2-40B4-BE49-F238E27FC236}">
                  <a16:creationId xmlns:a16="http://schemas.microsoft.com/office/drawing/2014/main" id="{EA6CEFB8-849F-2D35-5C5F-9A32FB317F1C}"/>
                </a:ext>
              </a:extLst>
            </p:cNvPr>
            <p:cNvSpPr/>
            <p:nvPr/>
          </p:nvSpPr>
          <p:spPr>
            <a:xfrm rot="5400000">
              <a:off x="3825173" y="1104005"/>
              <a:ext cx="526006" cy="54292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AAD2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rganigramme : Entrée manuelle 27">
              <a:extLst>
                <a:ext uri="{FF2B5EF4-FFF2-40B4-BE49-F238E27FC236}">
                  <a16:creationId xmlns:a16="http://schemas.microsoft.com/office/drawing/2014/main" id="{B48F69A8-43EF-EF9E-2EEF-6ADB8F3783C6}"/>
                </a:ext>
              </a:extLst>
            </p:cNvPr>
            <p:cNvSpPr/>
            <p:nvPr/>
          </p:nvSpPr>
          <p:spPr>
            <a:xfrm rot="5400000" flipH="1">
              <a:off x="3825171" y="1104005"/>
              <a:ext cx="526006" cy="54292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AAD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Titre 1">
            <a:extLst>
              <a:ext uri="{FF2B5EF4-FFF2-40B4-BE49-F238E27FC236}">
                <a16:creationId xmlns:a16="http://schemas.microsoft.com/office/drawing/2014/main" id="{6A980F29-6478-DA33-83C3-FE68881AFCD8}"/>
              </a:ext>
            </a:extLst>
          </p:cNvPr>
          <p:cNvSpPr txBox="1">
            <a:spLocks/>
          </p:cNvSpPr>
          <p:nvPr/>
        </p:nvSpPr>
        <p:spPr>
          <a:xfrm>
            <a:off x="4350799" y="3968198"/>
            <a:ext cx="6253470" cy="34163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141E26"/>
                </a:solidFill>
              </a:rPr>
              <a:t>@PostMapping &amp; @RequestBody</a:t>
            </a:r>
          </a:p>
        </p:txBody>
      </p:sp>
      <p:grpSp>
        <p:nvGrpSpPr>
          <p:cNvPr id="20" name="Groupe 19">
            <a:extLst>
              <a:ext uri="{FF2B5EF4-FFF2-40B4-BE49-F238E27FC236}">
                <a16:creationId xmlns:a16="http://schemas.microsoft.com/office/drawing/2014/main" id="{245C2FF7-731C-D265-E383-D7395793083E}"/>
              </a:ext>
            </a:extLst>
          </p:cNvPr>
          <p:cNvGrpSpPr/>
          <p:nvPr/>
        </p:nvGrpSpPr>
        <p:grpSpPr>
          <a:xfrm>
            <a:off x="3825171" y="3968198"/>
            <a:ext cx="352619" cy="341632"/>
            <a:chOff x="3816713" y="2710839"/>
            <a:chExt cx="542923" cy="526007"/>
          </a:xfrm>
        </p:grpSpPr>
        <p:sp>
          <p:nvSpPr>
            <p:cNvPr id="21" name="Organigramme : Entrée manuelle 27">
              <a:extLst>
                <a:ext uri="{FF2B5EF4-FFF2-40B4-BE49-F238E27FC236}">
                  <a16:creationId xmlns:a16="http://schemas.microsoft.com/office/drawing/2014/main" id="{A5FD6A79-DFBD-D303-5AA3-B3168919D32C}"/>
                </a:ext>
              </a:extLst>
            </p:cNvPr>
            <p:cNvSpPr/>
            <p:nvPr/>
          </p:nvSpPr>
          <p:spPr>
            <a:xfrm rot="5400000">
              <a:off x="3825172" y="2702382"/>
              <a:ext cx="526007" cy="54292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22" name="Organigramme : Entrée manuelle 27">
              <a:extLst>
                <a:ext uri="{FF2B5EF4-FFF2-40B4-BE49-F238E27FC236}">
                  <a16:creationId xmlns:a16="http://schemas.microsoft.com/office/drawing/2014/main" id="{D121316D-EFCC-BF8D-966B-6A49683117A2}"/>
                </a:ext>
              </a:extLst>
            </p:cNvPr>
            <p:cNvSpPr/>
            <p:nvPr/>
          </p:nvSpPr>
          <p:spPr>
            <a:xfrm rot="5400000" flipH="1">
              <a:off x="3825170" y="2702382"/>
              <a:ext cx="526007" cy="54292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p>
          </p:txBody>
        </p:sp>
      </p:grpSp>
    </p:spTree>
    <p:extLst>
      <p:ext uri="{BB962C8B-B14F-4D97-AF65-F5344CB8AC3E}">
        <p14:creationId xmlns:p14="http://schemas.microsoft.com/office/powerpoint/2010/main" val="2278915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5" y="1316959"/>
            <a:ext cx="8330938" cy="3914918"/>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2400" dirty="0">
                <a:solidFill>
                  <a:srgbClr val="011F39"/>
                </a:solidFill>
              </a:rPr>
              <a:t>Dans notre application web service, quels types d’exception existent-ils et où les gérer ?</a:t>
            </a:r>
          </a:p>
          <a:p>
            <a:pPr marL="742950" lvl="1" indent="-285750">
              <a:buFont typeface="Arial" panose="020B0604020202020204" pitchFamily="34" charset="0"/>
              <a:buChar char="•"/>
            </a:pPr>
            <a:r>
              <a:rPr lang="fr-FR" dirty="0">
                <a:solidFill>
                  <a:srgbClr val="011F39"/>
                </a:solidFill>
                <a:effectLst/>
                <a:cs typeface="Segoe UI" panose="020B0502040204020203" pitchFamily="34" charset="0"/>
              </a:rPr>
              <a:t>A tout niveau de l’architecture, il y a des </a:t>
            </a:r>
            <a:r>
              <a:rPr lang="fr-FR" dirty="0">
                <a:solidFill>
                  <a:srgbClr val="95B258"/>
                </a:solidFill>
                <a:effectLst/>
                <a:cs typeface="Segoe UI" panose="020B0502040204020203" pitchFamily="34" charset="0"/>
              </a:rPr>
              <a:t>Exception</a:t>
            </a:r>
            <a:r>
              <a:rPr lang="fr-FR" dirty="0">
                <a:solidFill>
                  <a:srgbClr val="011F39"/>
                </a:solidFill>
                <a:effectLst/>
                <a:cs typeface="Segoe UI" panose="020B0502040204020203" pitchFamily="34" charset="0"/>
              </a:rPr>
              <a:t> (plusieurs types)</a:t>
            </a:r>
          </a:p>
          <a:p>
            <a:pPr marL="742950" lvl="1" indent="-285750">
              <a:buFont typeface="Arial" panose="020B0604020202020204" pitchFamily="34" charset="0"/>
              <a:buChar char="•"/>
            </a:pPr>
            <a:r>
              <a:rPr lang="fr-FR" dirty="0">
                <a:solidFill>
                  <a:srgbClr val="011F39"/>
                </a:solidFill>
                <a:cs typeface="Segoe UI" panose="020B0502040204020203" pitchFamily="34" charset="0"/>
              </a:rPr>
              <a:t>Au niveau DAL </a:t>
            </a:r>
            <a:r>
              <a:rPr lang="fr-FR" dirty="0">
                <a:solidFill>
                  <a:srgbClr val="011F39"/>
                </a:solidFill>
                <a:cs typeface="Segoe UI" panose="020B0502040204020203" pitchFamily="34" charset="0"/>
                <a:sym typeface="Wingdings" panose="05000000000000000000" pitchFamily="2" charset="2"/>
              </a:rPr>
              <a:t>: créées par Spring Data JPA ou la driver de la base</a:t>
            </a:r>
            <a:endParaRPr lang="fr-FR" dirty="0">
              <a:solidFill>
                <a:srgbClr val="011F39"/>
              </a:solidFill>
              <a:cs typeface="Segoe UI" panose="020B0502040204020203" pitchFamily="34" charset="0"/>
            </a:endParaRPr>
          </a:p>
          <a:p>
            <a:pPr marL="742950" lvl="1" indent="-285750">
              <a:buFont typeface="Arial" panose="020B0604020202020204" pitchFamily="34" charset="0"/>
              <a:buChar char="•"/>
            </a:pPr>
            <a:r>
              <a:rPr lang="fr-FR" dirty="0">
                <a:solidFill>
                  <a:srgbClr val="011F39"/>
                </a:solidFill>
                <a:cs typeface="Segoe UI" panose="020B0502040204020203" pitchFamily="34" charset="0"/>
              </a:rPr>
              <a:t>Au niveau BLL </a:t>
            </a:r>
            <a:r>
              <a:rPr lang="fr-FR" dirty="0">
                <a:solidFill>
                  <a:srgbClr val="011F39"/>
                </a:solidFill>
                <a:cs typeface="Segoe UI" panose="020B0502040204020203" pitchFamily="34" charset="0"/>
                <a:sym typeface="Wingdings" panose="05000000000000000000" pitchFamily="2" charset="2"/>
              </a:rPr>
              <a:t>: </a:t>
            </a:r>
          </a:p>
          <a:p>
            <a:pPr marL="1200150" lvl="2" indent="-285750">
              <a:buFont typeface="Arial" panose="020B0604020202020204" pitchFamily="34" charset="0"/>
              <a:buChar char="•"/>
            </a:pPr>
            <a:r>
              <a:rPr lang="fr-FR" dirty="0">
                <a:solidFill>
                  <a:srgbClr val="011F39"/>
                </a:solidFill>
                <a:cs typeface="Segoe UI" panose="020B0502040204020203" pitchFamily="34" charset="0"/>
                <a:sym typeface="Wingdings" panose="05000000000000000000" pitchFamily="2" charset="2"/>
              </a:rPr>
              <a:t>Vérification des données et transfert de </a:t>
            </a:r>
            <a:r>
              <a:rPr lang="fr-FR" dirty="0" err="1">
                <a:solidFill>
                  <a:srgbClr val="011F39"/>
                </a:solidFill>
                <a:cs typeface="Segoe UI" panose="020B0502040204020203" pitchFamily="34" charset="0"/>
                <a:sym typeface="Wingdings" panose="05000000000000000000" pitchFamily="2" charset="2"/>
              </a:rPr>
              <a:t>RuntimeException</a:t>
            </a:r>
            <a:endParaRPr lang="fr-FR" dirty="0">
              <a:solidFill>
                <a:srgbClr val="011F39"/>
              </a:solidFill>
              <a:cs typeface="Segoe UI" panose="020B0502040204020203" pitchFamily="34" charset="0"/>
              <a:sym typeface="Wingdings" panose="05000000000000000000" pitchFamily="2" charset="2"/>
            </a:endParaRPr>
          </a:p>
          <a:p>
            <a:pPr marL="1200150" lvl="2" indent="-285750">
              <a:buFont typeface="Arial" panose="020B0604020202020204" pitchFamily="34" charset="0"/>
              <a:buChar char="•"/>
            </a:pPr>
            <a:r>
              <a:rPr lang="fr-FR" dirty="0">
                <a:solidFill>
                  <a:srgbClr val="011F39"/>
                </a:solidFill>
                <a:cs typeface="Segoe UI" panose="020B0502040204020203" pitchFamily="34" charset="0"/>
                <a:sym typeface="Wingdings" panose="05000000000000000000" pitchFamily="2" charset="2"/>
              </a:rPr>
              <a:t>Gestion de certaines exceptions de la couche DAL</a:t>
            </a:r>
          </a:p>
          <a:p>
            <a:pPr marL="742950" lvl="1" indent="-285750">
              <a:buFont typeface="Arial" panose="020B0604020202020204" pitchFamily="34" charset="0"/>
              <a:buChar char="•"/>
            </a:pPr>
            <a:r>
              <a:rPr lang="fr-FR" dirty="0">
                <a:solidFill>
                  <a:srgbClr val="011F39"/>
                </a:solidFill>
                <a:cs typeface="Segoe UI" panose="020B0502040204020203" pitchFamily="34" charset="0"/>
                <a:sym typeface="Wingdings" panose="05000000000000000000" pitchFamily="2" charset="2"/>
              </a:rPr>
              <a:t>Au niveau contrôleur  / BO : </a:t>
            </a:r>
          </a:p>
          <a:p>
            <a:pPr marL="1200150" lvl="2" indent="-285750">
              <a:buFont typeface="Arial" panose="020B0604020202020204" pitchFamily="34" charset="0"/>
              <a:buChar char="•"/>
            </a:pPr>
            <a:r>
              <a:rPr lang="fr-FR" dirty="0">
                <a:solidFill>
                  <a:srgbClr val="011F39"/>
                </a:solidFill>
                <a:cs typeface="Segoe UI" panose="020B0502040204020203" pitchFamily="34" charset="0"/>
                <a:sym typeface="Wingdings" panose="05000000000000000000" pitchFamily="2" charset="2"/>
              </a:rPr>
              <a:t>Gestion d’exception de la couche BLL</a:t>
            </a:r>
          </a:p>
          <a:p>
            <a:pPr marL="1200150" lvl="2" indent="-285750">
              <a:buFont typeface="Arial" panose="020B0604020202020204" pitchFamily="34" charset="0"/>
              <a:buChar char="•"/>
            </a:pPr>
            <a:r>
              <a:rPr lang="fr-FR" dirty="0">
                <a:solidFill>
                  <a:srgbClr val="011F39"/>
                </a:solidFill>
                <a:cs typeface="Segoe UI" panose="020B0502040204020203" pitchFamily="34" charset="0"/>
                <a:sym typeface="Wingdings" panose="05000000000000000000" pitchFamily="2" charset="2"/>
              </a:rPr>
              <a:t>Activation de validation (@Valid)</a:t>
            </a:r>
          </a:p>
          <a:p>
            <a:r>
              <a:rPr lang="fr-FR" sz="2400" dirty="0">
                <a:solidFill>
                  <a:srgbClr val="011F39"/>
                </a:solidFill>
                <a:effectLst/>
                <a:cs typeface="Segoe UI" panose="020B0502040204020203" pitchFamily="34" charset="0"/>
              </a:rPr>
              <a:t>L’utilisation d’un @ControllerAdvice va permettre de capturer toutes celles non traitées</a:t>
            </a:r>
          </a:p>
          <a:p>
            <a:pPr marL="742950" lvl="1" indent="-285750">
              <a:buFont typeface="Arial" panose="020B0604020202020204" pitchFamily="34" charset="0"/>
              <a:buChar char="•"/>
            </a:pPr>
            <a:endParaRPr lang="fr-FR" dirty="0">
              <a:solidFill>
                <a:srgbClr val="011F39"/>
              </a:solidFill>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90992" y="1240997"/>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Gestion des exceptions et I18N</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Web Service</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Tree>
    <p:extLst>
      <p:ext uri="{BB962C8B-B14F-4D97-AF65-F5344CB8AC3E}">
        <p14:creationId xmlns:p14="http://schemas.microsoft.com/office/powerpoint/2010/main" val="1369881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à coins arrondis 8">
            <a:extLst>
              <a:ext uri="{FF2B5EF4-FFF2-40B4-BE49-F238E27FC236}">
                <a16:creationId xmlns:a16="http://schemas.microsoft.com/office/drawing/2014/main" id="{0D12C2EC-AC17-7055-67F2-BD4F39C1ED14}"/>
              </a:ext>
            </a:extLst>
          </p:cNvPr>
          <p:cNvSpPr/>
          <p:nvPr/>
        </p:nvSpPr>
        <p:spPr>
          <a:xfrm>
            <a:off x="6016958" y="2834387"/>
            <a:ext cx="1189436" cy="1133555"/>
          </a:xfrm>
          <a:prstGeom prst="roundRect">
            <a:avLst/>
          </a:prstGeom>
          <a:solidFill>
            <a:srgbClr val="3B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fr-FR" sz="1600" dirty="0">
                <a:solidFill>
                  <a:schemeClr val="bg1"/>
                </a:solidFill>
                <a:latin typeface="Segoe UI" panose="020B0502040204020203" pitchFamily="34" charset="0"/>
                <a:cs typeface="Segoe UI" panose="020B0502040204020203" pitchFamily="34" charset="0"/>
              </a:rPr>
              <a:t>App</a:t>
            </a:r>
          </a:p>
          <a:p>
            <a:pPr algn="ctr"/>
            <a:r>
              <a:rPr lang="fr-FR" sz="1600" dirty="0" err="1">
                <a:solidFill>
                  <a:schemeClr val="bg1"/>
                </a:solidFill>
                <a:latin typeface="Segoe UI" panose="020B0502040204020203" pitchFamily="34" charset="0"/>
                <a:cs typeface="Segoe UI" panose="020B0502040204020203" pitchFamily="34" charset="0"/>
              </a:rPr>
              <a:t>ExceptionHandler</a:t>
            </a:r>
            <a:r>
              <a:rPr lang="fr-FR" sz="1600" dirty="0">
                <a:solidFill>
                  <a:schemeClr val="bg1"/>
                </a:solidFill>
                <a:latin typeface="Segoe UI" panose="020B0502040204020203" pitchFamily="34" charset="0"/>
                <a:cs typeface="Segoe UI" panose="020B0502040204020203" pitchFamily="34" charset="0"/>
              </a:rPr>
              <a:t> </a:t>
            </a:r>
          </a:p>
        </p:txBody>
      </p:sp>
      <p:sp>
        <p:nvSpPr>
          <p:cNvPr id="16" name="Titre 1">
            <a:extLst>
              <a:ext uri="{FF2B5EF4-FFF2-40B4-BE49-F238E27FC236}">
                <a16:creationId xmlns:a16="http://schemas.microsoft.com/office/drawing/2014/main" id="{751FC62D-4F74-C6A1-CAA3-9A630155675E}"/>
              </a:ext>
            </a:extLst>
          </p:cNvPr>
          <p:cNvSpPr txBox="1">
            <a:spLocks/>
          </p:cNvSpPr>
          <p:nvPr/>
        </p:nvSpPr>
        <p:spPr>
          <a:xfrm>
            <a:off x="1528610" y="3396186"/>
            <a:ext cx="1742101" cy="1357616"/>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1800" dirty="0">
                <a:solidFill>
                  <a:srgbClr val="011F39"/>
                </a:solidFill>
                <a:cs typeface="Segoe UI" panose="020B0502040204020203" pitchFamily="34" charset="0"/>
              </a:rPr>
              <a:t>Requête HTTP</a:t>
            </a:r>
          </a:p>
          <a:p>
            <a:pPr algn="ctr">
              <a:lnSpc>
                <a:spcPct val="120000"/>
              </a:lnSpc>
            </a:pPr>
            <a:endParaRPr lang="fr-FR" sz="1800" dirty="0">
              <a:solidFill>
                <a:srgbClr val="011F39"/>
              </a:solidFill>
              <a:cs typeface="Segoe UI" panose="020B0502040204020203" pitchFamily="34" charset="0"/>
            </a:endParaRPr>
          </a:p>
          <a:p>
            <a:pPr algn="ctr">
              <a:lnSpc>
                <a:spcPct val="120000"/>
              </a:lnSpc>
            </a:pPr>
            <a:r>
              <a:rPr lang="fr-FR" sz="1800" dirty="0">
                <a:solidFill>
                  <a:srgbClr val="011F39"/>
                </a:solidFill>
                <a:latin typeface="Segoe UI" panose="020B0502040204020203" pitchFamily="34" charset="0"/>
                <a:cs typeface="Segoe UI" panose="020B0502040204020203" pitchFamily="34" charset="0"/>
              </a:rPr>
              <a:t>R</a:t>
            </a:r>
            <a:r>
              <a:rPr lang="fr-FR" sz="1800" dirty="0">
                <a:solidFill>
                  <a:srgbClr val="011F39"/>
                </a:solidFill>
                <a:cs typeface="Segoe UI" panose="020B0502040204020203" pitchFamily="34" charset="0"/>
              </a:rPr>
              <a:t>éponse HTTP</a:t>
            </a:r>
          </a:p>
          <a:p>
            <a:pPr algn="ctr">
              <a:lnSpc>
                <a:spcPct val="120000"/>
              </a:lnSpc>
            </a:pPr>
            <a:r>
              <a:rPr lang="fr-FR" sz="1600" dirty="0">
                <a:solidFill>
                  <a:srgbClr val="011F39"/>
                </a:solidFill>
                <a:cs typeface="Segoe UI" panose="020B0502040204020203" pitchFamily="34" charset="0"/>
              </a:rPr>
              <a:t>(JSON, XML, …)</a:t>
            </a:r>
            <a:endParaRPr lang="fr-FR" sz="1800" dirty="0">
              <a:solidFill>
                <a:srgbClr val="011F39"/>
              </a:solidFill>
              <a:latin typeface="Segoe UI" panose="020B0502040204020203" pitchFamily="34" charset="0"/>
              <a:cs typeface="Segoe UI" panose="020B0502040204020203" pitchFamily="34" charset="0"/>
            </a:endParaRPr>
          </a:p>
        </p:txBody>
      </p:sp>
      <p:sp>
        <p:nvSpPr>
          <p:cNvPr id="7" name="Nuage 6">
            <a:extLst>
              <a:ext uri="{FF2B5EF4-FFF2-40B4-BE49-F238E27FC236}">
                <a16:creationId xmlns:a16="http://schemas.microsoft.com/office/drawing/2014/main" id="{B2189DD1-6C93-317A-430B-BC0B05328368}"/>
              </a:ext>
            </a:extLst>
          </p:cNvPr>
          <p:cNvSpPr/>
          <p:nvPr/>
        </p:nvSpPr>
        <p:spPr>
          <a:xfrm>
            <a:off x="3214494" y="2928265"/>
            <a:ext cx="1813959" cy="2200032"/>
          </a:xfrm>
          <a:prstGeom prst="cloud">
            <a:avLst/>
          </a:prstGeom>
          <a:solidFill>
            <a:srgbClr val="4AA5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dirty="0">
                <a:latin typeface="Segoe UI" panose="020B0502040204020203" pitchFamily="34" charset="0"/>
                <a:cs typeface="Segoe UI" panose="020B0502040204020203" pitchFamily="34" charset="0"/>
              </a:rPr>
              <a:t>API REST</a:t>
            </a:r>
          </a:p>
          <a:p>
            <a:pPr algn="ctr"/>
            <a:r>
              <a:rPr lang="fr-FR" sz="2000" dirty="0">
                <a:latin typeface="Segoe UI" panose="020B0502040204020203" pitchFamily="34" charset="0"/>
                <a:cs typeface="Segoe UI" panose="020B0502040204020203" pitchFamily="34" charset="0"/>
              </a:rPr>
              <a:t>GET, POST, PUT, …</a:t>
            </a:r>
          </a:p>
        </p:txBody>
      </p:sp>
      <p:sp>
        <p:nvSpPr>
          <p:cNvPr id="51" name="Titre 1">
            <a:extLst>
              <a:ext uri="{FF2B5EF4-FFF2-40B4-BE49-F238E27FC236}">
                <a16:creationId xmlns:a16="http://schemas.microsoft.com/office/drawing/2014/main" id="{BB8DE0E6-0CCD-3A98-3F22-492012CE0387}"/>
              </a:ext>
            </a:extLst>
          </p:cNvPr>
          <p:cNvSpPr txBox="1">
            <a:spLocks/>
          </p:cNvSpPr>
          <p:nvPr/>
        </p:nvSpPr>
        <p:spPr>
          <a:xfrm>
            <a:off x="3506875" y="1329151"/>
            <a:ext cx="8330938"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Web service REST</a:t>
            </a:r>
            <a:endParaRPr lang="fr-FR" sz="2400" dirty="0">
              <a:solidFill>
                <a:srgbClr val="011F39"/>
              </a:solidFill>
              <a:latin typeface="Segoe UI" panose="020B0502040204020203" pitchFamily="34" charset="0"/>
              <a:cs typeface="Segoe UI" panose="020B0502040204020203" pitchFamily="34" charset="0"/>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Gestion des exceptions et I18N</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Web Service</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2" name="Rectangle à coins arrondis 8">
            <a:extLst>
              <a:ext uri="{FF2B5EF4-FFF2-40B4-BE49-F238E27FC236}">
                <a16:creationId xmlns:a16="http://schemas.microsoft.com/office/drawing/2014/main" id="{B4E10227-0927-085D-0D1B-5BBD7B32B7D5}"/>
              </a:ext>
            </a:extLst>
          </p:cNvPr>
          <p:cNvSpPr/>
          <p:nvPr/>
        </p:nvSpPr>
        <p:spPr>
          <a:xfrm>
            <a:off x="7237696" y="2845111"/>
            <a:ext cx="1277906" cy="2189308"/>
          </a:xfrm>
          <a:prstGeom prst="roundRect">
            <a:avLst/>
          </a:prstGeom>
          <a:solidFill>
            <a:srgbClr val="01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fr-FR" sz="2000" dirty="0">
                <a:solidFill>
                  <a:schemeClr val="bg1"/>
                </a:solidFill>
                <a:latin typeface="Segoe UI" panose="020B0502040204020203" pitchFamily="34" charset="0"/>
                <a:cs typeface="Segoe UI" panose="020B0502040204020203" pitchFamily="34" charset="0"/>
              </a:rPr>
              <a:t>Business</a:t>
            </a:r>
          </a:p>
          <a:p>
            <a:pPr algn="ctr"/>
            <a:r>
              <a:rPr lang="fr-FR" sz="2000" dirty="0">
                <a:solidFill>
                  <a:schemeClr val="bg1"/>
                </a:solidFill>
                <a:latin typeface="Segoe UI" panose="020B0502040204020203" pitchFamily="34" charset="0"/>
                <a:cs typeface="Segoe UI" panose="020B0502040204020203" pitchFamily="34" charset="0"/>
              </a:rPr>
              <a:t>Logic</a:t>
            </a:r>
          </a:p>
          <a:p>
            <a:pPr algn="ctr"/>
            <a:r>
              <a:rPr lang="fr-FR" sz="2000" dirty="0">
                <a:solidFill>
                  <a:schemeClr val="bg1"/>
                </a:solidFill>
                <a:latin typeface="Segoe UI" panose="020B0502040204020203" pitchFamily="34" charset="0"/>
                <a:cs typeface="Segoe UI" panose="020B0502040204020203" pitchFamily="34" charset="0"/>
              </a:rPr>
              <a:t>Layer</a:t>
            </a:r>
          </a:p>
        </p:txBody>
      </p:sp>
      <p:sp>
        <p:nvSpPr>
          <p:cNvPr id="3" name="Rectangle à coins arrondis 11">
            <a:extLst>
              <a:ext uri="{FF2B5EF4-FFF2-40B4-BE49-F238E27FC236}">
                <a16:creationId xmlns:a16="http://schemas.microsoft.com/office/drawing/2014/main" id="{21CFF2CA-2910-0BCA-633E-967BE0B8F158}"/>
              </a:ext>
            </a:extLst>
          </p:cNvPr>
          <p:cNvSpPr/>
          <p:nvPr/>
        </p:nvSpPr>
        <p:spPr>
          <a:xfrm>
            <a:off x="8541018" y="2845111"/>
            <a:ext cx="1289937" cy="2200032"/>
          </a:xfrm>
          <a:prstGeom prst="roundRect">
            <a:avLst/>
          </a:prstGeom>
          <a:solidFill>
            <a:srgbClr val="0651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solidFill>
                <a:latin typeface="Segoe UI" panose="020B0502040204020203" pitchFamily="34" charset="0"/>
                <a:cs typeface="Segoe UI" panose="020B0502040204020203" pitchFamily="34" charset="0"/>
              </a:rPr>
              <a:t>Data</a:t>
            </a:r>
          </a:p>
          <a:p>
            <a:pPr algn="ctr"/>
            <a:r>
              <a:rPr lang="fr-FR" sz="2000" dirty="0">
                <a:solidFill>
                  <a:schemeClr val="bg1"/>
                </a:solidFill>
                <a:latin typeface="Segoe UI" panose="020B0502040204020203" pitchFamily="34" charset="0"/>
                <a:cs typeface="Segoe UI" panose="020B0502040204020203" pitchFamily="34" charset="0"/>
              </a:rPr>
              <a:t>Access</a:t>
            </a:r>
          </a:p>
          <a:p>
            <a:pPr algn="ctr"/>
            <a:r>
              <a:rPr lang="fr-FR" sz="2000" dirty="0">
                <a:solidFill>
                  <a:schemeClr val="bg1"/>
                </a:solidFill>
                <a:latin typeface="Segoe UI" panose="020B0502040204020203" pitchFamily="34" charset="0"/>
                <a:cs typeface="Segoe UI" panose="020B0502040204020203" pitchFamily="34" charset="0"/>
              </a:rPr>
              <a:t>Layer</a:t>
            </a:r>
          </a:p>
        </p:txBody>
      </p:sp>
      <p:cxnSp>
        <p:nvCxnSpPr>
          <p:cNvPr id="12" name="Connecteur droit avec flèche 11">
            <a:extLst>
              <a:ext uri="{FF2B5EF4-FFF2-40B4-BE49-F238E27FC236}">
                <a16:creationId xmlns:a16="http://schemas.microsoft.com/office/drawing/2014/main" id="{90F97F9F-C9C7-8A73-C4D8-B01E63A71C7C}"/>
              </a:ext>
            </a:extLst>
          </p:cNvPr>
          <p:cNvCxnSpPr>
            <a:cxnSpLocks/>
          </p:cNvCxnSpPr>
          <p:nvPr/>
        </p:nvCxnSpPr>
        <p:spPr>
          <a:xfrm>
            <a:off x="1323723" y="3888859"/>
            <a:ext cx="1890771" cy="11044"/>
          </a:xfrm>
          <a:prstGeom prst="straightConnector1">
            <a:avLst/>
          </a:prstGeom>
          <a:ln w="38100" cmpd="sng">
            <a:solidFill>
              <a:srgbClr val="95B258"/>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8232CF27-343D-DA7B-0319-67B25DAA8309}"/>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1270850" y="3687698"/>
            <a:ext cx="566963" cy="347265"/>
          </a:xfrm>
          <a:prstGeom prst="rect">
            <a:avLst/>
          </a:prstGeom>
        </p:spPr>
      </p:pic>
      <p:pic>
        <p:nvPicPr>
          <p:cNvPr id="14" name="Graphique 13" descr="Utilisateur contour">
            <a:extLst>
              <a:ext uri="{FF2B5EF4-FFF2-40B4-BE49-F238E27FC236}">
                <a16:creationId xmlns:a16="http://schemas.microsoft.com/office/drawing/2014/main" id="{1506EF7C-EB00-D1BE-5371-08D127098322}"/>
              </a:ext>
            </a:extLst>
          </p:cNvPr>
          <p:cNvPicPr>
            <a:picLocks noChangeAspect="1"/>
          </p:cNvPicPr>
          <p:nvPr/>
        </p:nvPicPr>
        <p:blipFill>
          <a:blip r:embed="rId7">
            <a:duotone>
              <a:prstClr val="black"/>
              <a:schemeClr val="tx2">
                <a:tint val="45000"/>
                <a:satMod val="400000"/>
              </a:schemeClr>
            </a:duotone>
            <a:lum bright="-40000" contras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9323" y="3256990"/>
            <a:ext cx="914400" cy="914400"/>
          </a:xfrm>
          <a:prstGeom prst="rect">
            <a:avLst/>
          </a:prstGeom>
        </p:spPr>
      </p:pic>
      <p:sp>
        <p:nvSpPr>
          <p:cNvPr id="15" name="Titre 1">
            <a:extLst>
              <a:ext uri="{FF2B5EF4-FFF2-40B4-BE49-F238E27FC236}">
                <a16:creationId xmlns:a16="http://schemas.microsoft.com/office/drawing/2014/main" id="{F67D5C55-86E0-1346-2E1C-FA7A544C189F}"/>
              </a:ext>
            </a:extLst>
          </p:cNvPr>
          <p:cNvSpPr txBox="1">
            <a:spLocks/>
          </p:cNvSpPr>
          <p:nvPr/>
        </p:nvSpPr>
        <p:spPr>
          <a:xfrm>
            <a:off x="203707" y="4110189"/>
            <a:ext cx="1325631" cy="393890"/>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1800" dirty="0">
                <a:solidFill>
                  <a:srgbClr val="011F39"/>
                </a:solidFill>
                <a:cs typeface="Segoe UI" panose="020B0502040204020203" pitchFamily="34" charset="0"/>
              </a:rPr>
              <a:t>Client REST</a:t>
            </a:r>
            <a:endParaRPr lang="fr-FR" sz="1800" dirty="0">
              <a:solidFill>
                <a:srgbClr val="011F39"/>
              </a:solidFill>
              <a:latin typeface="Segoe UI" panose="020B0502040204020203" pitchFamily="34" charset="0"/>
              <a:cs typeface="Segoe UI" panose="020B0502040204020203" pitchFamily="34" charset="0"/>
            </a:endParaRPr>
          </a:p>
        </p:txBody>
      </p:sp>
      <p:cxnSp>
        <p:nvCxnSpPr>
          <p:cNvPr id="20" name="Connecteur droit avec flèche 19">
            <a:extLst>
              <a:ext uri="{FF2B5EF4-FFF2-40B4-BE49-F238E27FC236}">
                <a16:creationId xmlns:a16="http://schemas.microsoft.com/office/drawing/2014/main" id="{5C2E1E11-110F-18D8-3F3F-E883B839C8B4}"/>
              </a:ext>
            </a:extLst>
          </p:cNvPr>
          <p:cNvCxnSpPr>
            <a:cxnSpLocks/>
          </p:cNvCxnSpPr>
          <p:nvPr/>
        </p:nvCxnSpPr>
        <p:spPr>
          <a:xfrm>
            <a:off x="4875262" y="4267828"/>
            <a:ext cx="2362434" cy="0"/>
          </a:xfrm>
          <a:prstGeom prst="straightConnector1">
            <a:avLst/>
          </a:prstGeom>
          <a:ln w="38100" cmpd="sng">
            <a:solidFill>
              <a:srgbClr val="95B258"/>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3CDC640A-FC3F-2E85-FE8D-286DC59D2F03}"/>
              </a:ext>
            </a:extLst>
          </p:cNvPr>
          <p:cNvCxnSpPr>
            <a:cxnSpLocks/>
          </p:cNvCxnSpPr>
          <p:nvPr/>
        </p:nvCxnSpPr>
        <p:spPr>
          <a:xfrm>
            <a:off x="9774243" y="3877894"/>
            <a:ext cx="1457114" cy="10965"/>
          </a:xfrm>
          <a:prstGeom prst="straightConnector1">
            <a:avLst/>
          </a:prstGeom>
          <a:ln w="38100" cmpd="sng">
            <a:solidFill>
              <a:srgbClr val="FF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3" name="Titre 1">
            <a:extLst>
              <a:ext uri="{FF2B5EF4-FFF2-40B4-BE49-F238E27FC236}">
                <a16:creationId xmlns:a16="http://schemas.microsoft.com/office/drawing/2014/main" id="{51AAE8C1-8FD3-242A-7C42-576EC5E58CAC}"/>
              </a:ext>
            </a:extLst>
          </p:cNvPr>
          <p:cNvSpPr txBox="1">
            <a:spLocks/>
          </p:cNvSpPr>
          <p:nvPr/>
        </p:nvSpPr>
        <p:spPr>
          <a:xfrm>
            <a:off x="11286550" y="4171390"/>
            <a:ext cx="606456" cy="427425"/>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000" dirty="0">
                <a:solidFill>
                  <a:srgbClr val="011F39"/>
                </a:solidFill>
                <a:latin typeface="Segoe UI" panose="020B0502040204020203" pitchFamily="34" charset="0"/>
                <a:cs typeface="Segoe UI" panose="020B0502040204020203" pitchFamily="34" charset="0"/>
              </a:rPr>
              <a:t>DB</a:t>
            </a:r>
          </a:p>
        </p:txBody>
      </p:sp>
      <p:sp>
        <p:nvSpPr>
          <p:cNvPr id="24" name="Rectangle à coins arrondis 12">
            <a:extLst>
              <a:ext uri="{FF2B5EF4-FFF2-40B4-BE49-F238E27FC236}">
                <a16:creationId xmlns:a16="http://schemas.microsoft.com/office/drawing/2014/main" id="{D75AD77D-BD35-C8E0-5012-EA38EBB6EF0A}"/>
              </a:ext>
            </a:extLst>
          </p:cNvPr>
          <p:cNvSpPr/>
          <p:nvPr/>
        </p:nvSpPr>
        <p:spPr>
          <a:xfrm>
            <a:off x="5233341" y="4750808"/>
            <a:ext cx="4698840" cy="735691"/>
          </a:xfrm>
          <a:prstGeom prst="round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fr-FR" sz="2000" dirty="0">
                <a:solidFill>
                  <a:schemeClr val="bg1"/>
                </a:solidFill>
                <a:latin typeface="Segoe UI" panose="020B0502040204020203" pitchFamily="34" charset="0"/>
                <a:cs typeface="Segoe UI" panose="020B0502040204020203" pitchFamily="34" charset="0"/>
              </a:rPr>
              <a:t>Serveur d’application (conteneur web)</a:t>
            </a:r>
          </a:p>
        </p:txBody>
      </p:sp>
      <p:sp>
        <p:nvSpPr>
          <p:cNvPr id="18" name="Titre 1">
            <a:extLst>
              <a:ext uri="{FF2B5EF4-FFF2-40B4-BE49-F238E27FC236}">
                <a16:creationId xmlns:a16="http://schemas.microsoft.com/office/drawing/2014/main" id="{C339740B-8D88-F480-9BE8-73E1C7B62DCB}"/>
              </a:ext>
            </a:extLst>
          </p:cNvPr>
          <p:cNvSpPr txBox="1">
            <a:spLocks/>
          </p:cNvSpPr>
          <p:nvPr/>
        </p:nvSpPr>
        <p:spPr>
          <a:xfrm>
            <a:off x="4914783" y="4267828"/>
            <a:ext cx="2322913" cy="360420"/>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1600" dirty="0">
                <a:solidFill>
                  <a:srgbClr val="011F39"/>
                </a:solidFill>
                <a:cs typeface="Segoe UI" panose="020B0502040204020203" pitchFamily="34" charset="0"/>
              </a:rPr>
              <a:t>Traitements sans erreur</a:t>
            </a:r>
            <a:endParaRPr lang="fr-FR" sz="1600" dirty="0">
              <a:solidFill>
                <a:srgbClr val="011F39"/>
              </a:solidFill>
              <a:latin typeface="Segoe UI" panose="020B0502040204020203" pitchFamily="34" charset="0"/>
              <a:cs typeface="Segoe UI" panose="020B0502040204020203" pitchFamily="34" charset="0"/>
            </a:endParaRPr>
          </a:p>
        </p:txBody>
      </p:sp>
      <p:sp>
        <p:nvSpPr>
          <p:cNvPr id="34" name="Rectangle : avec coins rognés en diagonale 33">
            <a:extLst>
              <a:ext uri="{FF2B5EF4-FFF2-40B4-BE49-F238E27FC236}">
                <a16:creationId xmlns:a16="http://schemas.microsoft.com/office/drawing/2014/main" id="{F9F74B17-0BF2-36E7-E9F8-020490C4FDF0}"/>
              </a:ext>
            </a:extLst>
          </p:cNvPr>
          <p:cNvSpPr/>
          <p:nvPr/>
        </p:nvSpPr>
        <p:spPr>
          <a:xfrm>
            <a:off x="7274033" y="2062938"/>
            <a:ext cx="1122859" cy="953063"/>
          </a:xfrm>
          <a:prstGeom prst="snip2DiagRect">
            <a:avLst/>
          </a:prstGeom>
          <a:solidFill>
            <a:srgbClr val="95B2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latin typeface="Segoe UI" panose="020B0502040204020203" pitchFamily="34" charset="0"/>
                <a:cs typeface="Segoe UI" panose="020B0502040204020203" pitchFamily="34" charset="0"/>
              </a:rPr>
              <a:t>Catch DAL Exception</a:t>
            </a:r>
          </a:p>
        </p:txBody>
      </p:sp>
      <p:sp>
        <p:nvSpPr>
          <p:cNvPr id="35" name="Rectangle : avec coins rognés en diagonale 34">
            <a:extLst>
              <a:ext uri="{FF2B5EF4-FFF2-40B4-BE49-F238E27FC236}">
                <a16:creationId xmlns:a16="http://schemas.microsoft.com/office/drawing/2014/main" id="{F86BFC19-3694-CABE-A9FC-916AE72018B8}"/>
              </a:ext>
            </a:extLst>
          </p:cNvPr>
          <p:cNvSpPr/>
          <p:nvPr/>
        </p:nvSpPr>
        <p:spPr>
          <a:xfrm>
            <a:off x="6013611" y="2065971"/>
            <a:ext cx="1122859" cy="953063"/>
          </a:xfrm>
          <a:prstGeom prst="snip2DiagRect">
            <a:avLst/>
          </a:prstGeom>
          <a:solidFill>
            <a:srgbClr val="95B2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latin typeface="Segoe UI" panose="020B0502040204020203" pitchFamily="34" charset="0"/>
                <a:cs typeface="Segoe UI" panose="020B0502040204020203" pitchFamily="34" charset="0"/>
              </a:rPr>
              <a:t>Catch</a:t>
            </a:r>
          </a:p>
          <a:p>
            <a:pPr algn="ctr"/>
            <a:r>
              <a:rPr lang="fr-FR" sz="1400" dirty="0">
                <a:latin typeface="Segoe UI" panose="020B0502040204020203" pitchFamily="34" charset="0"/>
                <a:cs typeface="Segoe UI" panose="020B0502040204020203" pitchFamily="34" charset="0"/>
              </a:rPr>
              <a:t>Exception</a:t>
            </a:r>
          </a:p>
        </p:txBody>
      </p:sp>
      <p:sp>
        <p:nvSpPr>
          <p:cNvPr id="36" name="Titre 1">
            <a:extLst>
              <a:ext uri="{FF2B5EF4-FFF2-40B4-BE49-F238E27FC236}">
                <a16:creationId xmlns:a16="http://schemas.microsoft.com/office/drawing/2014/main" id="{E1433D28-9A01-BB6A-CA39-7995FB65948C}"/>
              </a:ext>
            </a:extLst>
          </p:cNvPr>
          <p:cNvSpPr txBox="1">
            <a:spLocks/>
          </p:cNvSpPr>
          <p:nvPr/>
        </p:nvSpPr>
        <p:spPr>
          <a:xfrm>
            <a:off x="9774243" y="3915011"/>
            <a:ext cx="1628785" cy="326884"/>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1400" dirty="0">
                <a:solidFill>
                  <a:srgbClr val="011F39"/>
                </a:solidFill>
                <a:cs typeface="Segoe UI" panose="020B0502040204020203" pitchFamily="34" charset="0"/>
              </a:rPr>
              <a:t>Exception</a:t>
            </a:r>
            <a:endParaRPr lang="fr-FR" sz="1400" dirty="0">
              <a:solidFill>
                <a:srgbClr val="011F39"/>
              </a:solidFill>
              <a:latin typeface="Segoe UI" panose="020B0502040204020203" pitchFamily="34" charset="0"/>
              <a:cs typeface="Segoe UI" panose="020B0502040204020203" pitchFamily="34" charset="0"/>
            </a:endParaRPr>
          </a:p>
        </p:txBody>
      </p:sp>
      <p:cxnSp>
        <p:nvCxnSpPr>
          <p:cNvPr id="39" name="Connecteur droit avec flèche 38">
            <a:extLst>
              <a:ext uri="{FF2B5EF4-FFF2-40B4-BE49-F238E27FC236}">
                <a16:creationId xmlns:a16="http://schemas.microsoft.com/office/drawing/2014/main" id="{F9F4C10F-5783-72DF-62BC-5CC58FEE3293}"/>
              </a:ext>
            </a:extLst>
          </p:cNvPr>
          <p:cNvCxnSpPr>
            <a:cxnSpLocks/>
          </p:cNvCxnSpPr>
          <p:nvPr/>
        </p:nvCxnSpPr>
        <p:spPr>
          <a:xfrm>
            <a:off x="7848218" y="3235029"/>
            <a:ext cx="1457114" cy="10965"/>
          </a:xfrm>
          <a:prstGeom prst="straightConnector1">
            <a:avLst/>
          </a:prstGeom>
          <a:ln w="38100" cmpd="sng">
            <a:solidFill>
              <a:srgbClr val="FF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3F9FCA03-511C-0BAB-97F0-5E33CC04D2B3}"/>
              </a:ext>
            </a:extLst>
          </p:cNvPr>
          <p:cNvCxnSpPr>
            <a:cxnSpLocks/>
          </p:cNvCxnSpPr>
          <p:nvPr/>
        </p:nvCxnSpPr>
        <p:spPr>
          <a:xfrm flipV="1">
            <a:off x="6989027" y="3255357"/>
            <a:ext cx="593734" cy="418722"/>
          </a:xfrm>
          <a:prstGeom prst="straightConnector1">
            <a:avLst/>
          </a:prstGeom>
          <a:ln w="38100" cmpd="sng">
            <a:solidFill>
              <a:srgbClr val="FF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BE8536FC-57D3-34E8-8C7E-71E3794B6C15}"/>
              </a:ext>
            </a:extLst>
          </p:cNvPr>
          <p:cNvCxnSpPr>
            <a:cxnSpLocks/>
            <a:endCxn id="4" idx="1"/>
          </p:cNvCxnSpPr>
          <p:nvPr/>
        </p:nvCxnSpPr>
        <p:spPr>
          <a:xfrm flipV="1">
            <a:off x="4914783" y="3401165"/>
            <a:ext cx="1102175" cy="281065"/>
          </a:xfrm>
          <a:prstGeom prst="straightConnector1">
            <a:avLst/>
          </a:prstGeom>
          <a:ln w="38100" cmpd="sng">
            <a:solidFill>
              <a:srgbClr val="95B258"/>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48" name="Titre 1">
            <a:extLst>
              <a:ext uri="{FF2B5EF4-FFF2-40B4-BE49-F238E27FC236}">
                <a16:creationId xmlns:a16="http://schemas.microsoft.com/office/drawing/2014/main" id="{949CC0B7-4005-6958-99EF-D6C24626038F}"/>
              </a:ext>
            </a:extLst>
          </p:cNvPr>
          <p:cNvSpPr txBox="1">
            <a:spLocks/>
          </p:cNvSpPr>
          <p:nvPr/>
        </p:nvSpPr>
        <p:spPr>
          <a:xfrm rot="20816070">
            <a:off x="4769417" y="3197960"/>
            <a:ext cx="1313608" cy="655885"/>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1600" dirty="0">
                <a:solidFill>
                  <a:srgbClr val="011F39"/>
                </a:solidFill>
                <a:cs typeface="Segoe UI" panose="020B0502040204020203" pitchFamily="34" charset="0"/>
              </a:rPr>
              <a:t>Traitements d’exceptions</a:t>
            </a:r>
            <a:endParaRPr lang="fr-FR" sz="1600" dirty="0">
              <a:solidFill>
                <a:srgbClr val="011F3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15920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Web Service</a:t>
            </a:r>
          </a:p>
          <a:p>
            <a:endParaRPr lang="fr-FR" b="1" cap="all" dirty="0">
              <a:solidFill>
                <a:schemeClr val="bg1"/>
              </a:solidFill>
              <a:latin typeface="Segoe UI" panose="020B0502040204020203" pitchFamily="34" charset="0"/>
              <a:cs typeface="Segoe UI" panose="020B0502040204020203" pitchFamily="34" charset="0"/>
            </a:endParaRP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DÉMONSTRATION</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Gestion des exceptions</a:t>
            </a:r>
          </a:p>
        </p:txBody>
      </p:sp>
    </p:spTree>
    <p:extLst>
      <p:ext uri="{BB962C8B-B14F-4D97-AF65-F5344CB8AC3E}">
        <p14:creationId xmlns:p14="http://schemas.microsoft.com/office/powerpoint/2010/main" val="3592535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7909BB0D-031B-A16E-0877-421D13D8BA39}"/>
              </a:ext>
            </a:extLst>
          </p:cNvPr>
          <p:cNvSpPr txBox="1">
            <a:spLocks/>
          </p:cNvSpPr>
          <p:nvPr/>
        </p:nvSpPr>
        <p:spPr>
          <a:xfrm>
            <a:off x="3506875" y="1316959"/>
            <a:ext cx="8330938" cy="503766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rPr>
              <a:t>Mise en place de l’</a:t>
            </a:r>
            <a:r>
              <a:rPr lang="fr-FR" sz="2400" dirty="0">
                <a:solidFill>
                  <a:srgbClr val="95B258"/>
                </a:solidFill>
              </a:rPr>
              <a:t>internationalisation </a:t>
            </a:r>
            <a:r>
              <a:rPr lang="fr-FR" sz="2400" dirty="0">
                <a:solidFill>
                  <a:srgbClr val="011F39"/>
                </a:solidFill>
              </a:rPr>
              <a:t>(</a:t>
            </a:r>
            <a:r>
              <a:rPr lang="fr-FR" sz="2400" dirty="0">
                <a:solidFill>
                  <a:srgbClr val="95B258"/>
                </a:solidFill>
              </a:rPr>
              <a:t>I18N</a:t>
            </a:r>
            <a:r>
              <a:rPr lang="fr-FR" sz="2400" dirty="0">
                <a:solidFill>
                  <a:srgbClr val="011F39"/>
                </a:solidFill>
              </a:rPr>
              <a:t>)</a:t>
            </a:r>
          </a:p>
          <a:p>
            <a:pPr>
              <a:lnSpc>
                <a:spcPct val="120000"/>
              </a:lnSpc>
            </a:pPr>
            <a:endParaRPr lang="fr-FR" sz="1600" dirty="0">
              <a:solidFill>
                <a:srgbClr val="011F39"/>
              </a:solidFill>
            </a:endParaRPr>
          </a:p>
          <a:p>
            <a:pPr marL="342900" indent="-342900">
              <a:lnSpc>
                <a:spcPct val="120000"/>
              </a:lnSpc>
              <a:buFont typeface="Arial" panose="020B0604020202020204" pitchFamily="34" charset="0"/>
              <a:buChar char="•"/>
            </a:pPr>
            <a:r>
              <a:rPr lang="fr-FR" sz="2400" dirty="0">
                <a:solidFill>
                  <a:srgbClr val="011F39"/>
                </a:solidFill>
              </a:rPr>
              <a:t>Ajout de fichiers de </a:t>
            </a:r>
            <a:r>
              <a:rPr lang="fr-FR" sz="2400" dirty="0" err="1">
                <a:solidFill>
                  <a:srgbClr val="011F39"/>
                </a:solidFill>
              </a:rPr>
              <a:t>properties</a:t>
            </a:r>
            <a:r>
              <a:rPr lang="fr-FR" sz="2400" dirty="0">
                <a:solidFill>
                  <a:srgbClr val="011F39"/>
                </a:solidFill>
              </a:rPr>
              <a:t> par langues</a:t>
            </a:r>
          </a:p>
          <a:p>
            <a:pPr marL="800100" lvl="1" indent="-342900">
              <a:lnSpc>
                <a:spcPct val="120000"/>
              </a:lnSpc>
              <a:buClr>
                <a:srgbClr val="011F39"/>
              </a:buClr>
              <a:buFont typeface="Arial" panose="020B0604020202020204" pitchFamily="34" charset="0"/>
              <a:buChar char="•"/>
            </a:pPr>
            <a:r>
              <a:rPr lang="fr-FR" dirty="0" err="1">
                <a:solidFill>
                  <a:srgbClr val="95B258"/>
                </a:solidFill>
              </a:rPr>
              <a:t>messages.properties</a:t>
            </a:r>
            <a:r>
              <a:rPr lang="fr-FR" dirty="0">
                <a:solidFill>
                  <a:srgbClr val="95B258"/>
                </a:solidFill>
              </a:rPr>
              <a:t> </a:t>
            </a:r>
            <a:r>
              <a:rPr lang="fr-FR" dirty="0">
                <a:solidFill>
                  <a:srgbClr val="011F39"/>
                </a:solidFill>
              </a:rPr>
              <a:t>et </a:t>
            </a:r>
            <a:r>
              <a:rPr lang="fr-FR" dirty="0" err="1">
                <a:solidFill>
                  <a:srgbClr val="011F39"/>
                </a:solidFill>
              </a:rPr>
              <a:t>messages_en.properties</a:t>
            </a: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sz="900" dirty="0">
              <a:solidFill>
                <a:srgbClr val="011F39"/>
              </a:solidFill>
            </a:endParaRPr>
          </a:p>
          <a:p>
            <a:pPr marL="800100" lvl="1" indent="-342900">
              <a:lnSpc>
                <a:spcPct val="120000"/>
              </a:lnSpc>
              <a:buFont typeface="Arial" panose="020B0604020202020204" pitchFamily="34" charset="0"/>
              <a:buChar char="•"/>
            </a:pPr>
            <a:r>
              <a:rPr lang="fr-FR" dirty="0" err="1">
                <a:solidFill>
                  <a:srgbClr val="011F39"/>
                </a:solidFill>
              </a:rPr>
              <a:t>messages_fr.properties</a:t>
            </a:r>
            <a:r>
              <a:rPr lang="fr-FR" dirty="0">
                <a:solidFill>
                  <a:srgbClr val="011F39"/>
                </a:solidFill>
              </a:rPr>
              <a:t>, …</a:t>
            </a: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dirty="0">
              <a:solidFill>
                <a:srgbClr val="011F39"/>
              </a:solidFill>
            </a:endParaRPr>
          </a:p>
          <a:p>
            <a:pPr marL="800100" lvl="1" indent="-342900">
              <a:lnSpc>
                <a:spcPct val="120000"/>
              </a:lnSpc>
              <a:buFont typeface="Arial" panose="020B0604020202020204" pitchFamily="34" charset="0"/>
              <a:buChar char="•"/>
            </a:pPr>
            <a:endParaRPr lang="fr-FR" sz="2000" dirty="0">
              <a:solidFill>
                <a:srgbClr val="011F39"/>
              </a:solidFill>
            </a:endParaRPr>
          </a:p>
          <a:p>
            <a:pPr marL="342900" indent="-342900">
              <a:lnSpc>
                <a:spcPct val="120000"/>
              </a:lnSpc>
              <a:buFont typeface="Arial" panose="020B0604020202020204" pitchFamily="34" charset="0"/>
              <a:buChar char="•"/>
            </a:pPr>
            <a:r>
              <a:rPr lang="fr-FR" sz="2400" dirty="0">
                <a:solidFill>
                  <a:srgbClr val="011F39"/>
                </a:solidFill>
              </a:rPr>
              <a:t>Dans </a:t>
            </a:r>
            <a:r>
              <a:rPr lang="fr-FR" sz="2400" dirty="0" err="1">
                <a:solidFill>
                  <a:srgbClr val="95B258"/>
                </a:solidFill>
              </a:rPr>
              <a:t>application.properties</a:t>
            </a:r>
            <a:endParaRPr lang="fr-FR" sz="2400" dirty="0">
              <a:solidFill>
                <a:srgbClr val="95B258"/>
              </a:solidFill>
            </a:endParaRPr>
          </a:p>
          <a:p>
            <a:pPr marL="800100" lvl="1" indent="-342900">
              <a:lnSpc>
                <a:spcPct val="120000"/>
              </a:lnSpc>
              <a:buFont typeface="Arial" panose="020B0604020202020204" pitchFamily="34" charset="0"/>
              <a:buChar char="•"/>
            </a:pPr>
            <a:r>
              <a:rPr lang="fr-FR" dirty="0">
                <a:solidFill>
                  <a:srgbClr val="011F39"/>
                </a:solidFill>
              </a:rPr>
              <a:t>Ajout de l’encodage en UTF-8 : </a:t>
            </a:r>
            <a:r>
              <a:rPr lang="fr-FR" dirty="0" err="1">
                <a:solidFill>
                  <a:srgbClr val="95B258"/>
                </a:solidFill>
              </a:rPr>
              <a:t>spring.messages.encoding</a:t>
            </a:r>
            <a:r>
              <a:rPr lang="fr-FR" dirty="0">
                <a:solidFill>
                  <a:srgbClr val="95B258"/>
                </a:solidFill>
              </a:rPr>
              <a:t>=UTF-8</a:t>
            </a:r>
            <a:endParaRPr lang="fr-FR" sz="2400" dirty="0">
              <a:solidFill>
                <a:srgbClr val="95B258"/>
              </a:solidFill>
            </a:endParaRPr>
          </a:p>
          <a:p>
            <a:pPr marL="800100" lvl="1" indent="-342900">
              <a:lnSpc>
                <a:spcPct val="120000"/>
              </a:lnSpc>
              <a:buFont typeface="Arial" panose="020B0604020202020204" pitchFamily="34" charset="0"/>
              <a:buChar char="•"/>
            </a:pPr>
            <a:r>
              <a:rPr lang="fr-FR" dirty="0">
                <a:solidFill>
                  <a:srgbClr val="011F39"/>
                </a:solidFill>
              </a:rPr>
              <a:t>La langue par défaut : </a:t>
            </a:r>
            <a:r>
              <a:rPr lang="fr-FR" dirty="0" err="1">
                <a:solidFill>
                  <a:srgbClr val="95B258"/>
                </a:solidFill>
              </a:rPr>
              <a:t>spring.web.locale</a:t>
            </a:r>
            <a:r>
              <a:rPr lang="fr-FR" dirty="0">
                <a:solidFill>
                  <a:srgbClr val="95B258"/>
                </a:solidFill>
              </a:rPr>
              <a:t>=en</a:t>
            </a: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Gestion des exceptions et I18N</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Web Service</a:t>
            </a:r>
          </a:p>
        </p:txBody>
      </p:sp>
      <p:sp>
        <p:nvSpPr>
          <p:cNvPr id="9" name="ZoneTexte 8">
            <a:extLst>
              <a:ext uri="{FF2B5EF4-FFF2-40B4-BE49-F238E27FC236}">
                <a16:creationId xmlns:a16="http://schemas.microsoft.com/office/drawing/2014/main" id="{D32A0542-5F94-AD0D-4B04-F5A1AC6BF8E6}"/>
              </a:ext>
            </a:extLst>
          </p:cNvPr>
          <p:cNvSpPr txBox="1"/>
          <p:nvPr/>
        </p:nvSpPr>
        <p:spPr>
          <a:xfrm>
            <a:off x="3506875" y="2892367"/>
            <a:ext cx="6232211" cy="861774"/>
          </a:xfrm>
          <a:prstGeom prst="rect">
            <a:avLst/>
          </a:prstGeom>
          <a:noFill/>
          <a:ln>
            <a:solidFill>
              <a:srgbClr val="011F39"/>
            </a:solidFill>
          </a:ln>
        </p:spPr>
        <p:txBody>
          <a:bodyPr wrap="square">
            <a:spAutoFit/>
          </a:bodyPr>
          <a:lstStyle/>
          <a:p>
            <a:pPr marL="0" marR="0">
              <a:spcBef>
                <a:spcPts val="0"/>
              </a:spcBef>
              <a:spcAft>
                <a:spcPts val="0"/>
              </a:spcAft>
            </a:pPr>
            <a:r>
              <a:rPr lang="en-US" sz="1600" dirty="0" err="1">
                <a:solidFill>
                  <a:srgbClr val="000000"/>
                </a:solidFill>
                <a:effectLst/>
                <a:latin typeface="Consolas" panose="020B0609020204030204" pitchFamily="49" charset="0"/>
              </a:rPr>
              <a:t>employee.civility.error</a:t>
            </a:r>
            <a:r>
              <a:rPr lang="en-US" sz="1600" dirty="0">
                <a:solidFill>
                  <a:srgbClr val="000000"/>
                </a:solidFill>
                <a:effectLst/>
                <a:latin typeface="Consolas" panose="020B0609020204030204" pitchFamily="49" charset="0"/>
              </a:rPr>
              <a:t>=</a:t>
            </a:r>
            <a:r>
              <a:rPr lang="en-US" sz="1600" dirty="0">
                <a:solidFill>
                  <a:srgbClr val="2A00FF"/>
                </a:solidFill>
                <a:effectLst/>
                <a:latin typeface="Consolas" panose="020B0609020204030204" pitchFamily="49" charset="0"/>
              </a:rPr>
              <a:t>Civility</a:t>
            </a:r>
            <a:r>
              <a:rPr lang="en-US" sz="1600" dirty="0">
                <a:solidFill>
                  <a:srgbClr val="000000"/>
                </a:solidFill>
                <a:effectLst/>
                <a:latin typeface="Consolas" panose="020B0609020204030204" pitchFamily="49" charset="0"/>
              </a:rPr>
              <a:t> </a:t>
            </a:r>
            <a:r>
              <a:rPr lang="en-US" sz="1600" dirty="0">
                <a:solidFill>
                  <a:srgbClr val="2A00FF"/>
                </a:solidFill>
                <a:effectLst/>
                <a:latin typeface="Consolas" panose="020B0609020204030204" pitchFamily="49" charset="0"/>
              </a:rPr>
              <a:t>is</a:t>
            </a:r>
            <a:r>
              <a:rPr lang="en-US" sz="1600" dirty="0">
                <a:solidFill>
                  <a:srgbClr val="000000"/>
                </a:solidFill>
                <a:effectLst/>
                <a:latin typeface="Consolas" panose="020B0609020204030204" pitchFamily="49" charset="0"/>
              </a:rPr>
              <a:t> </a:t>
            </a:r>
            <a:r>
              <a:rPr lang="en-US" sz="1600" dirty="0">
                <a:solidFill>
                  <a:srgbClr val="2A00FF"/>
                </a:solidFill>
                <a:effectLst/>
                <a:latin typeface="Consolas" panose="020B0609020204030204" pitchFamily="49" charset="0"/>
              </a:rPr>
              <a:t>not</a:t>
            </a:r>
            <a:r>
              <a:rPr lang="en-US" sz="1600" dirty="0">
                <a:solidFill>
                  <a:srgbClr val="000000"/>
                </a:solidFill>
                <a:effectLst/>
                <a:latin typeface="Consolas" panose="020B0609020204030204" pitchFamily="49" charset="0"/>
              </a:rPr>
              <a:t> </a:t>
            </a:r>
            <a:r>
              <a:rPr lang="en-US" sz="1600" dirty="0">
                <a:solidFill>
                  <a:srgbClr val="2A00FF"/>
                </a:solidFill>
                <a:effectLst/>
                <a:latin typeface="Consolas" panose="020B0609020204030204" pitchFamily="49" charset="0"/>
              </a:rPr>
              <a:t>valid</a:t>
            </a:r>
            <a:r>
              <a:rPr lang="en-US" sz="1600" dirty="0">
                <a:solidFill>
                  <a:srgbClr val="000000"/>
                </a:solidFill>
                <a:effectLst/>
                <a:latin typeface="Consolas" panose="020B0609020204030204" pitchFamily="49" charset="0"/>
              </a:rPr>
              <a:t> </a:t>
            </a:r>
            <a:r>
              <a:rPr lang="en-US" sz="1600" dirty="0">
                <a:solidFill>
                  <a:srgbClr val="2A00FF"/>
                </a:solidFill>
                <a:effectLst/>
                <a:latin typeface="Consolas" panose="020B0609020204030204" pitchFamily="49" charset="0"/>
              </a:rPr>
              <a:t>or</a:t>
            </a:r>
            <a:r>
              <a:rPr lang="en-US" sz="1600" dirty="0">
                <a:solidFill>
                  <a:srgbClr val="000000"/>
                </a:solidFill>
                <a:effectLst/>
                <a:latin typeface="Consolas" panose="020B0609020204030204" pitchFamily="49" charset="0"/>
              </a:rPr>
              <a:t> </a:t>
            </a:r>
            <a:r>
              <a:rPr lang="en-US" sz="1600" dirty="0">
                <a:solidFill>
                  <a:srgbClr val="2A00FF"/>
                </a:solidFill>
                <a:effectLst/>
                <a:latin typeface="Consolas" panose="020B0609020204030204" pitchFamily="49" charset="0"/>
              </a:rPr>
              <a:t>empty</a:t>
            </a:r>
          </a:p>
          <a:p>
            <a:pPr marL="0" marR="0">
              <a:spcBef>
                <a:spcPts val="0"/>
              </a:spcBef>
              <a:spcAft>
                <a:spcPts val="0"/>
              </a:spcAft>
            </a:pPr>
            <a:r>
              <a:rPr lang="en-US" sz="1600" dirty="0">
                <a:solidFill>
                  <a:srgbClr val="2A00FF"/>
                </a:solidFill>
                <a:latin typeface="Consolas" panose="020B0609020204030204" pitchFamily="49" charset="0"/>
              </a:rPr>
              <a:t>…</a:t>
            </a:r>
          </a:p>
          <a:p>
            <a:r>
              <a:rPr lang="fr-FR" sz="1600" dirty="0" err="1">
                <a:solidFill>
                  <a:srgbClr val="000000"/>
                </a:solidFill>
                <a:effectLst/>
                <a:latin typeface="Consolas" panose="020B0609020204030204" pitchFamily="49" charset="0"/>
              </a:rPr>
              <a:t>notvalidexception</a:t>
            </a:r>
            <a:r>
              <a:rPr lang="fr-FR" sz="1600" dirty="0">
                <a:solidFill>
                  <a:srgbClr val="000000"/>
                </a:solidFill>
                <a:effectLst/>
                <a:latin typeface="Consolas" panose="020B0609020204030204" pitchFamily="49" charset="0"/>
              </a:rPr>
              <a:t>=</a:t>
            </a:r>
            <a:r>
              <a:rPr lang="fr-FR" sz="1600" dirty="0" err="1">
                <a:solidFill>
                  <a:srgbClr val="2A00FF"/>
                </a:solidFill>
                <a:effectLst/>
                <a:latin typeface="Consolas" panose="020B0609020204030204" pitchFamily="49" charset="0"/>
              </a:rPr>
              <a:t>Error</a:t>
            </a:r>
            <a:r>
              <a:rPr lang="fr-FR" sz="1600" dirty="0">
                <a:solidFill>
                  <a:srgbClr val="2A00FF"/>
                </a:solidFill>
                <a:effectLst/>
                <a:latin typeface="Consolas" panose="020B0609020204030204" pitchFamily="49" charset="0"/>
              </a:rPr>
              <a:t>(s)</a:t>
            </a:r>
            <a:r>
              <a:rPr lang="fr-FR" sz="1600" dirty="0">
                <a:solidFill>
                  <a:srgbClr val="000000"/>
                </a:solidFill>
                <a:effectLst/>
                <a:latin typeface="Consolas" panose="020B0609020204030204" pitchFamily="49" charset="0"/>
              </a:rPr>
              <a:t> </a:t>
            </a:r>
            <a:r>
              <a:rPr lang="fr-FR" sz="1600" dirty="0">
                <a:solidFill>
                  <a:srgbClr val="2A00FF"/>
                </a:solidFill>
                <a:effectLst/>
                <a:latin typeface="Consolas" panose="020B0609020204030204" pitchFamily="49" charset="0"/>
              </a:rPr>
              <a:t>:</a:t>
            </a:r>
            <a:endParaRPr lang="fr-FR" sz="1600" dirty="0">
              <a:solidFill>
                <a:srgbClr val="000000"/>
              </a:solidFill>
              <a:effectLst/>
              <a:latin typeface="Consolas" panose="020B0609020204030204" pitchFamily="49" charset="0"/>
            </a:endParaRPr>
          </a:p>
        </p:txBody>
      </p:sp>
      <p:sp>
        <p:nvSpPr>
          <p:cNvPr id="11" name="ZoneTexte 10">
            <a:extLst>
              <a:ext uri="{FF2B5EF4-FFF2-40B4-BE49-F238E27FC236}">
                <a16:creationId xmlns:a16="http://schemas.microsoft.com/office/drawing/2014/main" id="{2FD16F61-CB53-16ED-A86F-3993B0E596D7}"/>
              </a:ext>
            </a:extLst>
          </p:cNvPr>
          <p:cNvSpPr txBox="1"/>
          <p:nvPr/>
        </p:nvSpPr>
        <p:spPr>
          <a:xfrm>
            <a:off x="3506875" y="4099550"/>
            <a:ext cx="7765144" cy="861774"/>
          </a:xfrm>
          <a:prstGeom prst="rect">
            <a:avLst/>
          </a:prstGeom>
          <a:noFill/>
          <a:ln>
            <a:solidFill>
              <a:srgbClr val="011F39"/>
            </a:solidFill>
          </a:ln>
        </p:spPr>
        <p:txBody>
          <a:bodyPr wrap="square">
            <a:spAutoFit/>
          </a:bodyPr>
          <a:lstStyle/>
          <a:p>
            <a:pPr marL="0" marR="0">
              <a:spcBef>
                <a:spcPts val="0"/>
              </a:spcBef>
              <a:spcAft>
                <a:spcPts val="0"/>
              </a:spcAft>
            </a:pPr>
            <a:r>
              <a:rPr lang="fr-FR" sz="1600" dirty="0" err="1">
                <a:solidFill>
                  <a:srgbClr val="000000"/>
                </a:solidFill>
                <a:effectLst/>
                <a:latin typeface="Consolas" panose="020B0609020204030204" pitchFamily="49" charset="0"/>
              </a:rPr>
              <a:t>employee.civility.error</a:t>
            </a:r>
            <a:r>
              <a:rPr lang="fr-FR" sz="1600" dirty="0">
                <a:solidFill>
                  <a:srgbClr val="000000"/>
                </a:solidFill>
                <a:effectLst/>
                <a:latin typeface="Consolas" panose="020B0609020204030204" pitchFamily="49" charset="0"/>
              </a:rPr>
              <a:t>=</a:t>
            </a:r>
            <a:r>
              <a:rPr lang="fr-FR" sz="1600" dirty="0">
                <a:solidFill>
                  <a:srgbClr val="2A00FF"/>
                </a:solidFill>
                <a:effectLst/>
                <a:latin typeface="Consolas" panose="020B0609020204030204" pitchFamily="49" charset="0"/>
              </a:rPr>
              <a:t>La</a:t>
            </a:r>
            <a:r>
              <a:rPr lang="fr-FR" sz="1600" dirty="0">
                <a:solidFill>
                  <a:srgbClr val="000000"/>
                </a:solidFill>
                <a:effectLst/>
                <a:latin typeface="Consolas" panose="020B0609020204030204" pitchFamily="49" charset="0"/>
              </a:rPr>
              <a:t> </a:t>
            </a:r>
            <a:r>
              <a:rPr lang="fr-FR" sz="1600" dirty="0">
                <a:solidFill>
                  <a:srgbClr val="2A00FF"/>
                </a:solidFill>
                <a:effectLst/>
                <a:latin typeface="Consolas" panose="020B0609020204030204" pitchFamily="49" charset="0"/>
              </a:rPr>
              <a:t>civilité</a:t>
            </a:r>
            <a:r>
              <a:rPr lang="fr-FR" sz="1600" dirty="0">
                <a:solidFill>
                  <a:srgbClr val="000000"/>
                </a:solidFill>
                <a:effectLst/>
                <a:latin typeface="Consolas" panose="020B0609020204030204" pitchFamily="49" charset="0"/>
              </a:rPr>
              <a:t> </a:t>
            </a:r>
            <a:r>
              <a:rPr lang="fr-FR" sz="1600" dirty="0">
                <a:solidFill>
                  <a:srgbClr val="2A00FF"/>
                </a:solidFill>
                <a:effectLst/>
                <a:latin typeface="Consolas" panose="020B0609020204030204" pitchFamily="49" charset="0"/>
              </a:rPr>
              <a:t>est</a:t>
            </a:r>
            <a:r>
              <a:rPr lang="fr-FR" sz="1600" dirty="0">
                <a:solidFill>
                  <a:srgbClr val="000000"/>
                </a:solidFill>
                <a:effectLst/>
                <a:latin typeface="Consolas" panose="020B0609020204030204" pitchFamily="49" charset="0"/>
              </a:rPr>
              <a:t> </a:t>
            </a:r>
            <a:r>
              <a:rPr lang="fr-FR" sz="1600" dirty="0">
                <a:solidFill>
                  <a:srgbClr val="2A00FF"/>
                </a:solidFill>
                <a:effectLst/>
                <a:latin typeface="Consolas" panose="020B0609020204030204" pitchFamily="49" charset="0"/>
              </a:rPr>
              <a:t>incorrecte</a:t>
            </a:r>
            <a:r>
              <a:rPr lang="fr-FR" sz="1600" dirty="0">
                <a:solidFill>
                  <a:srgbClr val="000000"/>
                </a:solidFill>
                <a:effectLst/>
                <a:latin typeface="Consolas" panose="020B0609020204030204" pitchFamily="49" charset="0"/>
              </a:rPr>
              <a:t> </a:t>
            </a:r>
            <a:r>
              <a:rPr lang="fr-FR" sz="1600" dirty="0">
                <a:solidFill>
                  <a:srgbClr val="2A00FF"/>
                </a:solidFill>
                <a:effectLst/>
                <a:latin typeface="Consolas" panose="020B0609020204030204" pitchFamily="49" charset="0"/>
              </a:rPr>
              <a:t>ou</a:t>
            </a:r>
            <a:r>
              <a:rPr lang="fr-FR" sz="1600" dirty="0">
                <a:solidFill>
                  <a:srgbClr val="000000"/>
                </a:solidFill>
                <a:effectLst/>
                <a:latin typeface="Consolas" panose="020B0609020204030204" pitchFamily="49" charset="0"/>
              </a:rPr>
              <a:t> </a:t>
            </a:r>
            <a:r>
              <a:rPr lang="fr-FR" sz="1600" dirty="0">
                <a:solidFill>
                  <a:srgbClr val="2A00FF"/>
                </a:solidFill>
                <a:effectLst/>
                <a:latin typeface="Consolas" panose="020B0609020204030204" pitchFamily="49" charset="0"/>
              </a:rPr>
              <a:t>non</a:t>
            </a:r>
            <a:r>
              <a:rPr lang="fr-FR" sz="1600" dirty="0">
                <a:solidFill>
                  <a:srgbClr val="000000"/>
                </a:solidFill>
                <a:effectLst/>
                <a:latin typeface="Consolas" panose="020B0609020204030204" pitchFamily="49" charset="0"/>
              </a:rPr>
              <a:t> </a:t>
            </a:r>
            <a:r>
              <a:rPr lang="fr-FR" sz="1600" dirty="0">
                <a:solidFill>
                  <a:srgbClr val="2A00FF"/>
                </a:solidFill>
                <a:effectLst/>
                <a:latin typeface="Consolas" panose="020B0609020204030204" pitchFamily="49" charset="0"/>
              </a:rPr>
              <a:t>renseignée</a:t>
            </a:r>
          </a:p>
          <a:p>
            <a:pPr marL="0" marR="0">
              <a:spcBef>
                <a:spcPts val="0"/>
              </a:spcBef>
              <a:spcAft>
                <a:spcPts val="0"/>
              </a:spcAft>
            </a:pPr>
            <a:r>
              <a:rPr lang="fr-FR" sz="1600" dirty="0">
                <a:solidFill>
                  <a:srgbClr val="2A00FF"/>
                </a:solidFill>
                <a:latin typeface="Consolas" panose="020B0609020204030204" pitchFamily="49" charset="0"/>
              </a:rPr>
              <a:t>…</a:t>
            </a:r>
          </a:p>
          <a:p>
            <a:r>
              <a:rPr lang="fr-FR" sz="1600" dirty="0" err="1">
                <a:solidFill>
                  <a:srgbClr val="000000"/>
                </a:solidFill>
                <a:effectLst/>
                <a:latin typeface="Consolas" panose="020B0609020204030204" pitchFamily="49" charset="0"/>
              </a:rPr>
              <a:t>notvalidexception</a:t>
            </a:r>
            <a:r>
              <a:rPr lang="fr-FR" sz="1600" dirty="0">
                <a:solidFill>
                  <a:srgbClr val="000000"/>
                </a:solidFill>
                <a:effectLst/>
                <a:latin typeface="Consolas" panose="020B0609020204030204" pitchFamily="49" charset="0"/>
              </a:rPr>
              <a:t>=</a:t>
            </a:r>
            <a:r>
              <a:rPr lang="fr-FR" sz="1600" dirty="0">
                <a:solidFill>
                  <a:srgbClr val="2A00FF"/>
                </a:solidFill>
                <a:effectLst/>
                <a:latin typeface="Consolas" panose="020B0609020204030204" pitchFamily="49" charset="0"/>
              </a:rPr>
              <a:t>Erreur(s)</a:t>
            </a:r>
            <a:r>
              <a:rPr lang="fr-FR" sz="1600" dirty="0">
                <a:solidFill>
                  <a:srgbClr val="000000"/>
                </a:solidFill>
                <a:effectLst/>
                <a:latin typeface="Consolas" panose="020B0609020204030204" pitchFamily="49" charset="0"/>
              </a:rPr>
              <a:t> </a:t>
            </a:r>
            <a:r>
              <a:rPr lang="fr-FR" sz="1600" dirty="0">
                <a:solidFill>
                  <a:srgbClr val="2A00FF"/>
                </a:solidFill>
                <a:effectLst/>
                <a:latin typeface="Consolas" panose="020B0609020204030204" pitchFamily="49" charset="0"/>
              </a:rPr>
              <a:t>:</a:t>
            </a:r>
            <a:r>
              <a:rPr lang="fr-FR" sz="160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274382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7909BB0D-031B-A16E-0877-421D13D8BA39}"/>
              </a:ext>
            </a:extLst>
          </p:cNvPr>
          <p:cNvSpPr txBox="1">
            <a:spLocks/>
          </p:cNvSpPr>
          <p:nvPr/>
        </p:nvSpPr>
        <p:spPr>
          <a:xfrm>
            <a:off x="3506875" y="1316959"/>
            <a:ext cx="8330938" cy="3615733"/>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rPr>
              <a:t>Utilisation des clefs au niveau de la validation dans les BO</a:t>
            </a:r>
            <a:endParaRPr lang="fr-FR" dirty="0">
              <a:solidFill>
                <a:srgbClr val="011F39"/>
              </a:solidFill>
            </a:endParaRPr>
          </a:p>
          <a:p>
            <a:pPr marL="800100" lvl="1" indent="-342900">
              <a:lnSpc>
                <a:spcPct val="120000"/>
              </a:lnSpc>
              <a:buFont typeface="Arial" panose="020B0604020202020204" pitchFamily="34" charset="0"/>
              <a:buChar char="•"/>
            </a:pPr>
            <a:r>
              <a:rPr lang="fr-FR" dirty="0">
                <a:solidFill>
                  <a:srgbClr val="011F39"/>
                </a:solidFill>
              </a:rPr>
              <a:t>Dans les annotations de validation; ajout du paramètre </a:t>
            </a:r>
            <a:r>
              <a:rPr lang="fr-FR" dirty="0">
                <a:solidFill>
                  <a:srgbClr val="95B258"/>
                </a:solidFill>
              </a:rPr>
              <a:t>message</a:t>
            </a:r>
          </a:p>
          <a:p>
            <a:pPr marL="800100" lvl="1" indent="-342900">
              <a:lnSpc>
                <a:spcPct val="120000"/>
              </a:lnSpc>
              <a:buFont typeface="Arial" panose="020B0604020202020204" pitchFamily="34" charset="0"/>
              <a:buChar char="•"/>
            </a:pPr>
            <a:r>
              <a:rPr lang="fr-FR" dirty="0">
                <a:solidFill>
                  <a:srgbClr val="011F39"/>
                </a:solidFill>
              </a:rPr>
              <a:t>Et appel des clefs</a:t>
            </a:r>
          </a:p>
          <a:p>
            <a:pPr marL="342900" indent="-342900">
              <a:lnSpc>
                <a:spcPct val="120000"/>
              </a:lnSpc>
              <a:buFont typeface="Arial" panose="020B0604020202020204" pitchFamily="34" charset="0"/>
              <a:buChar char="•"/>
            </a:pPr>
            <a:endParaRPr lang="fr-FR" sz="2400" dirty="0">
              <a:solidFill>
                <a:srgbClr val="011F39"/>
              </a:solidFill>
            </a:endParaRPr>
          </a:p>
          <a:p>
            <a:pPr marL="342900" indent="-342900">
              <a:lnSpc>
                <a:spcPct val="120000"/>
              </a:lnSpc>
              <a:buFont typeface="Arial" panose="020B0604020202020204" pitchFamily="34" charset="0"/>
              <a:buChar char="•"/>
            </a:pPr>
            <a:endParaRPr lang="fr-FR" sz="2400" dirty="0">
              <a:solidFill>
                <a:srgbClr val="011F39"/>
              </a:solidFill>
            </a:endParaRPr>
          </a:p>
          <a:p>
            <a:pPr marL="342900" indent="-342900">
              <a:lnSpc>
                <a:spcPct val="120000"/>
              </a:lnSpc>
              <a:buFont typeface="Arial" panose="020B0604020202020204" pitchFamily="34" charset="0"/>
              <a:buChar char="•"/>
            </a:pPr>
            <a:endParaRPr lang="fr-FR" sz="2400" dirty="0">
              <a:solidFill>
                <a:srgbClr val="011F39"/>
              </a:solidFill>
            </a:endParaRPr>
          </a:p>
          <a:p>
            <a:pPr>
              <a:lnSpc>
                <a:spcPct val="120000"/>
              </a:lnSpc>
            </a:pPr>
            <a:r>
              <a:rPr lang="fr-FR" sz="2400" dirty="0">
                <a:solidFill>
                  <a:srgbClr val="011F39"/>
                </a:solidFill>
              </a:rPr>
              <a:t>Utilisation des clefs au niveau d’un contrôleur</a:t>
            </a:r>
            <a:endParaRPr lang="fr-FR" dirty="0">
              <a:solidFill>
                <a:srgbClr val="011F39"/>
              </a:solidFill>
            </a:endParaRPr>
          </a:p>
          <a:p>
            <a:pPr marL="800100" lvl="1" indent="-342900">
              <a:lnSpc>
                <a:spcPct val="120000"/>
              </a:lnSpc>
              <a:buFont typeface="Arial" panose="020B0604020202020204" pitchFamily="34" charset="0"/>
              <a:buChar char="•"/>
            </a:pPr>
            <a:r>
              <a:rPr lang="fr-FR" dirty="0">
                <a:solidFill>
                  <a:srgbClr val="011F39"/>
                </a:solidFill>
              </a:rPr>
              <a:t>Injection du </a:t>
            </a:r>
            <a:r>
              <a:rPr lang="fr-FR" dirty="0" err="1">
                <a:solidFill>
                  <a:srgbClr val="011F39"/>
                </a:solidFill>
              </a:rPr>
              <a:t>bean</a:t>
            </a:r>
            <a:r>
              <a:rPr lang="fr-FR" dirty="0">
                <a:solidFill>
                  <a:srgbClr val="011F39"/>
                </a:solidFill>
              </a:rPr>
              <a:t> </a:t>
            </a:r>
            <a:r>
              <a:rPr lang="fr-FR" dirty="0" err="1">
                <a:solidFill>
                  <a:srgbClr val="011F39"/>
                </a:solidFill>
              </a:rPr>
              <a:t>MessageSource</a:t>
            </a:r>
            <a:r>
              <a:rPr lang="fr-FR" dirty="0">
                <a:solidFill>
                  <a:srgbClr val="011F39"/>
                </a:solidFill>
              </a:rPr>
              <a:t> et de la langue locale (Locale)</a:t>
            </a:r>
            <a:endParaRPr lang="fr-FR" dirty="0">
              <a:solidFill>
                <a:srgbClr val="95B258"/>
              </a:solidFill>
            </a:endParaRPr>
          </a:p>
          <a:p>
            <a:pPr marL="800100" lvl="1" indent="-342900">
              <a:lnSpc>
                <a:spcPct val="120000"/>
              </a:lnSpc>
              <a:buFont typeface="Arial" panose="020B0604020202020204" pitchFamily="34" charset="0"/>
              <a:buChar char="•"/>
            </a:pPr>
            <a:r>
              <a:rPr lang="fr-FR" dirty="0">
                <a:solidFill>
                  <a:srgbClr val="011F39"/>
                </a:solidFill>
              </a:rPr>
              <a:t>Et appel des clefs via la méthode </a:t>
            </a:r>
            <a:r>
              <a:rPr lang="fr-FR" dirty="0" err="1">
                <a:solidFill>
                  <a:srgbClr val="011F39"/>
                </a:solidFill>
              </a:rPr>
              <a:t>getMessage</a:t>
            </a:r>
            <a:r>
              <a:rPr lang="fr-FR" dirty="0">
                <a:solidFill>
                  <a:srgbClr val="011F39"/>
                </a:solidFill>
              </a:rPr>
              <a:t>(…)</a:t>
            </a:r>
            <a:endParaRPr lang="fr-FR" sz="2400" dirty="0">
              <a:solidFill>
                <a:srgbClr val="011F39"/>
              </a:solidFill>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Gestion des exceptions et I18N</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Web Service</a:t>
            </a:r>
          </a:p>
        </p:txBody>
      </p:sp>
      <p:sp>
        <p:nvSpPr>
          <p:cNvPr id="3" name="ZoneTexte 2">
            <a:extLst>
              <a:ext uri="{FF2B5EF4-FFF2-40B4-BE49-F238E27FC236}">
                <a16:creationId xmlns:a16="http://schemas.microsoft.com/office/drawing/2014/main" id="{9077126F-7445-6788-4CB1-C72B02666056}"/>
              </a:ext>
            </a:extLst>
          </p:cNvPr>
          <p:cNvSpPr txBox="1"/>
          <p:nvPr/>
        </p:nvSpPr>
        <p:spPr>
          <a:xfrm>
            <a:off x="3506875" y="2507612"/>
            <a:ext cx="6096000" cy="646331"/>
          </a:xfrm>
          <a:prstGeom prst="rect">
            <a:avLst/>
          </a:prstGeom>
          <a:noFill/>
          <a:ln>
            <a:solidFill>
              <a:srgbClr val="011F39"/>
            </a:solidFill>
          </a:ln>
        </p:spPr>
        <p:txBody>
          <a:bodyPr wrap="square">
            <a:spAutoFit/>
          </a:bodyPr>
          <a:lstStyle/>
          <a:p>
            <a:pPr marL="0" marR="0">
              <a:spcBef>
                <a:spcPts val="0"/>
              </a:spcBef>
              <a:spcAft>
                <a:spcPts val="0"/>
              </a:spcAft>
            </a:pPr>
            <a:r>
              <a:rPr lang="fr-FR" sz="1800" dirty="0">
                <a:solidFill>
                  <a:srgbClr val="646464"/>
                </a:solidFill>
                <a:effectLst/>
                <a:latin typeface="Consolas" panose="020B0609020204030204" pitchFamily="49" charset="0"/>
              </a:rPr>
              <a:t>@NotNull</a:t>
            </a:r>
            <a:r>
              <a:rPr lang="fr-FR" sz="1800" dirty="0">
                <a:solidFill>
                  <a:srgbClr val="000000"/>
                </a:solidFill>
                <a:effectLst/>
                <a:latin typeface="Consolas" panose="020B0609020204030204" pitchFamily="49" charset="0"/>
              </a:rPr>
              <a:t>(message = </a:t>
            </a:r>
            <a:r>
              <a:rPr lang="fr-FR" sz="1800" dirty="0">
                <a:solidFill>
                  <a:srgbClr val="2A00FF"/>
                </a:solidFill>
                <a:effectLst/>
                <a:latin typeface="Consolas" panose="020B0609020204030204" pitchFamily="49" charset="0"/>
              </a:rPr>
              <a:t>"{</a:t>
            </a:r>
            <a:r>
              <a:rPr lang="fr-FR" sz="1800" dirty="0" err="1">
                <a:solidFill>
                  <a:srgbClr val="2A00FF"/>
                </a:solidFill>
                <a:effectLst/>
                <a:latin typeface="Consolas" panose="020B0609020204030204" pitchFamily="49" charset="0"/>
              </a:rPr>
              <a:t>employee.civility.error</a:t>
            </a:r>
            <a:r>
              <a:rPr lang="fr-FR" sz="1800" dirty="0">
                <a:solidFill>
                  <a:srgbClr val="2A00FF"/>
                </a:solidFill>
                <a:effectLst/>
                <a:latin typeface="Consolas" panose="020B0609020204030204" pitchFamily="49" charset="0"/>
              </a:rPr>
              <a:t>}"</a:t>
            </a:r>
            <a:r>
              <a:rPr lang="fr-FR" sz="1800" dirty="0">
                <a:solidFill>
                  <a:srgbClr val="000000"/>
                </a:solidFill>
                <a:effectLst/>
                <a:latin typeface="Consolas" panose="020B0609020204030204" pitchFamily="49" charset="0"/>
              </a:rPr>
              <a:t>)</a:t>
            </a:r>
          </a:p>
          <a:p>
            <a:pPr marL="0" marR="0">
              <a:spcBef>
                <a:spcPts val="0"/>
              </a:spcBef>
              <a:spcAft>
                <a:spcPts val="0"/>
              </a:spcAft>
            </a:pPr>
            <a:r>
              <a:rPr lang="fr-FR" sz="1800" b="1" dirty="0" err="1">
                <a:solidFill>
                  <a:srgbClr val="7F0055"/>
                </a:solidFill>
                <a:effectLst/>
                <a:latin typeface="Consolas" panose="020B0609020204030204" pitchFamily="49" charset="0"/>
              </a:rPr>
              <a:t>private</a:t>
            </a:r>
            <a:r>
              <a:rPr lang="fr-FR" sz="1800" dirty="0">
                <a:solidFill>
                  <a:srgbClr val="000000"/>
                </a:solidFill>
                <a:effectLst/>
                <a:latin typeface="Consolas" panose="020B0609020204030204" pitchFamily="49" charset="0"/>
              </a:rPr>
              <a:t> </a:t>
            </a:r>
            <a:r>
              <a:rPr lang="fr-FR" sz="1800" dirty="0" err="1">
                <a:solidFill>
                  <a:srgbClr val="000000"/>
                </a:solidFill>
                <a:effectLst/>
                <a:latin typeface="Consolas" panose="020B0609020204030204" pitchFamily="49" charset="0"/>
              </a:rPr>
              <a:t>Civilite</a:t>
            </a:r>
            <a:r>
              <a:rPr lang="fr-FR" sz="1800" dirty="0">
                <a:solidFill>
                  <a:srgbClr val="000000"/>
                </a:solidFill>
                <a:effectLst/>
                <a:latin typeface="Consolas" panose="020B0609020204030204" pitchFamily="49" charset="0"/>
              </a:rPr>
              <a:t> </a:t>
            </a:r>
            <a:r>
              <a:rPr lang="fr-FR" sz="1800" dirty="0" err="1">
                <a:solidFill>
                  <a:srgbClr val="0000C0"/>
                </a:solidFill>
                <a:effectLst/>
                <a:latin typeface="Consolas" panose="020B0609020204030204" pitchFamily="49" charset="0"/>
              </a:rPr>
              <a:t>civilite</a:t>
            </a:r>
            <a:r>
              <a:rPr lang="fr-FR" sz="1800" dirty="0">
                <a:solidFill>
                  <a:srgbClr val="000000"/>
                </a:solidFill>
                <a:effectLst/>
                <a:latin typeface="Consolas" panose="020B0609020204030204" pitchFamily="49" charset="0"/>
              </a:rPr>
              <a:t>;</a:t>
            </a:r>
          </a:p>
        </p:txBody>
      </p:sp>
      <p:sp>
        <p:nvSpPr>
          <p:cNvPr id="8" name="ZoneTexte 7">
            <a:extLst>
              <a:ext uri="{FF2B5EF4-FFF2-40B4-BE49-F238E27FC236}">
                <a16:creationId xmlns:a16="http://schemas.microsoft.com/office/drawing/2014/main" id="{1FA9E69E-0D43-FE75-0637-275848297E0F}"/>
              </a:ext>
            </a:extLst>
          </p:cNvPr>
          <p:cNvSpPr txBox="1"/>
          <p:nvPr/>
        </p:nvSpPr>
        <p:spPr>
          <a:xfrm>
            <a:off x="3506875" y="4932692"/>
            <a:ext cx="8453477" cy="307777"/>
          </a:xfrm>
          <a:prstGeom prst="rect">
            <a:avLst/>
          </a:prstGeom>
          <a:noFill/>
          <a:ln>
            <a:solidFill>
              <a:srgbClr val="011F39"/>
            </a:solidFill>
          </a:ln>
        </p:spPr>
        <p:txBody>
          <a:bodyPr wrap="square">
            <a:spAutoFit/>
          </a:bodyPr>
          <a:lstStyle/>
          <a:p>
            <a:r>
              <a:rPr lang="fr-FR" sz="1400" b="1" dirty="0">
                <a:solidFill>
                  <a:srgbClr val="7F0055"/>
                </a:solidFill>
                <a:effectLst/>
                <a:latin typeface="Consolas" panose="020B0609020204030204" pitchFamily="49" charset="0"/>
              </a:rPr>
              <a:t>final</a:t>
            </a:r>
            <a:r>
              <a:rPr lang="fr-FR" sz="1400" dirty="0">
                <a:solidFill>
                  <a:srgbClr val="000000"/>
                </a:solidFill>
                <a:effectLst/>
                <a:latin typeface="Consolas" panose="020B0609020204030204" pitchFamily="49" charset="0"/>
              </a:rPr>
              <a:t> String </a:t>
            </a:r>
            <a:r>
              <a:rPr lang="fr-FR" sz="1400" dirty="0" err="1">
                <a:solidFill>
                  <a:srgbClr val="6A3E3E"/>
                </a:solidFill>
                <a:effectLst/>
                <a:latin typeface="Consolas" panose="020B0609020204030204" pitchFamily="49" charset="0"/>
              </a:rPr>
              <a:t>titreMsg</a:t>
            </a:r>
            <a:r>
              <a:rPr lang="fr-FR" sz="1400" dirty="0">
                <a:solidFill>
                  <a:srgbClr val="000000"/>
                </a:solidFill>
                <a:effectLst/>
                <a:latin typeface="Consolas" panose="020B0609020204030204" pitchFamily="49" charset="0"/>
              </a:rPr>
              <a:t> = </a:t>
            </a:r>
            <a:r>
              <a:rPr lang="fr-FR" sz="1400" dirty="0" err="1">
                <a:solidFill>
                  <a:srgbClr val="0000C0"/>
                </a:solidFill>
                <a:effectLst/>
                <a:latin typeface="Consolas" panose="020B0609020204030204" pitchFamily="49" charset="0"/>
              </a:rPr>
              <a:t>messageSource</a:t>
            </a:r>
            <a:r>
              <a:rPr lang="fr-FR" sz="1400" dirty="0" err="1">
                <a:solidFill>
                  <a:srgbClr val="000000"/>
                </a:solidFill>
                <a:effectLst/>
                <a:latin typeface="Consolas" panose="020B0609020204030204" pitchFamily="49" charset="0"/>
              </a:rPr>
              <a:t>.getMessage</a:t>
            </a:r>
            <a:r>
              <a:rPr lang="fr-FR" sz="1400" dirty="0">
                <a:solidFill>
                  <a:srgbClr val="000000"/>
                </a:solidFill>
                <a:effectLst/>
                <a:latin typeface="Consolas" panose="020B0609020204030204" pitchFamily="49" charset="0"/>
              </a:rPr>
              <a:t>(</a:t>
            </a:r>
            <a:r>
              <a:rPr lang="fr-FR" sz="1400" dirty="0">
                <a:solidFill>
                  <a:srgbClr val="2A00FF"/>
                </a:solidFill>
                <a:effectLst/>
                <a:latin typeface="Consolas" panose="020B0609020204030204" pitchFamily="49" charset="0"/>
              </a:rPr>
              <a:t>"</a:t>
            </a:r>
            <a:r>
              <a:rPr lang="fr-FR" sz="1400" dirty="0" err="1">
                <a:solidFill>
                  <a:srgbClr val="2A00FF"/>
                </a:solidFill>
                <a:effectLst/>
                <a:latin typeface="Consolas" panose="020B0609020204030204" pitchFamily="49" charset="0"/>
              </a:rPr>
              <a:t>notvalidexception</a:t>
            </a:r>
            <a:r>
              <a:rPr lang="fr-FR" sz="1400" dirty="0">
                <a:solidFill>
                  <a:srgbClr val="2A00FF"/>
                </a:solidFill>
                <a:effectLst/>
                <a:latin typeface="Consolas" panose="020B0609020204030204" pitchFamily="49" charset="0"/>
              </a:rPr>
              <a:t>"</a:t>
            </a:r>
            <a:r>
              <a:rPr lang="fr-FR" sz="1400" dirty="0">
                <a:solidFill>
                  <a:srgbClr val="000000"/>
                </a:solidFill>
                <a:effectLst/>
                <a:latin typeface="Consolas" panose="020B0609020204030204" pitchFamily="49" charset="0"/>
              </a:rPr>
              <a:t>, </a:t>
            </a:r>
            <a:r>
              <a:rPr lang="fr-FR" sz="1400" b="1" dirty="0" err="1">
                <a:solidFill>
                  <a:srgbClr val="7F0055"/>
                </a:solidFill>
                <a:effectLst/>
                <a:latin typeface="Consolas" panose="020B0609020204030204" pitchFamily="49" charset="0"/>
              </a:rPr>
              <a:t>null</a:t>
            </a:r>
            <a:r>
              <a:rPr lang="fr-FR" sz="1400" dirty="0">
                <a:solidFill>
                  <a:srgbClr val="000000"/>
                </a:solidFill>
                <a:effectLst/>
                <a:latin typeface="Consolas" panose="020B0609020204030204" pitchFamily="49" charset="0"/>
              </a:rPr>
              <a:t>, </a:t>
            </a:r>
            <a:r>
              <a:rPr lang="fr-FR" sz="1400" dirty="0">
                <a:solidFill>
                  <a:srgbClr val="6A3E3E"/>
                </a:solidFill>
                <a:effectLst/>
                <a:latin typeface="Consolas" panose="020B0609020204030204" pitchFamily="49" charset="0"/>
              </a:rPr>
              <a:t>locale</a:t>
            </a:r>
            <a:r>
              <a:rPr lang="fr-FR" sz="1400" dirty="0">
                <a:solidFill>
                  <a:srgbClr val="000000"/>
                </a:solidFill>
                <a:effectLst/>
                <a:latin typeface="Consolas" panose="020B0609020204030204" pitchFamily="49" charset="0"/>
              </a:rPr>
              <a:t>);</a:t>
            </a:r>
            <a:endParaRPr lang="fr-FR" sz="1400" dirty="0"/>
          </a:p>
        </p:txBody>
      </p:sp>
    </p:spTree>
    <p:extLst>
      <p:ext uri="{BB962C8B-B14F-4D97-AF65-F5344CB8AC3E}">
        <p14:creationId xmlns:p14="http://schemas.microsoft.com/office/powerpoint/2010/main" val="843355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Web Service</a:t>
            </a:r>
          </a:p>
          <a:p>
            <a:endParaRPr lang="fr-FR" b="1" cap="all" dirty="0">
              <a:solidFill>
                <a:schemeClr val="bg1"/>
              </a:solidFill>
              <a:latin typeface="Segoe UI" panose="020B0502040204020203" pitchFamily="34" charset="0"/>
              <a:cs typeface="Segoe UI" panose="020B0502040204020203" pitchFamily="34" charset="0"/>
            </a:endParaRP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DÉMONSTRATION</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1218795"/>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Internationalisation des exceptions</a:t>
            </a:r>
          </a:p>
        </p:txBody>
      </p:sp>
    </p:spTree>
    <p:extLst>
      <p:ext uri="{BB962C8B-B14F-4D97-AF65-F5344CB8AC3E}">
        <p14:creationId xmlns:p14="http://schemas.microsoft.com/office/powerpoint/2010/main" val="1999218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95B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95B2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95B2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Frameworks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Web Service</a:t>
            </a: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TRAVAUX PRATIQUES</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1218795"/>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TP : Cave à vin – Partie 11 (Optionnel)</a:t>
            </a:r>
          </a:p>
        </p:txBody>
      </p:sp>
    </p:spTree>
    <p:extLst>
      <p:ext uri="{BB962C8B-B14F-4D97-AF65-F5344CB8AC3E}">
        <p14:creationId xmlns:p14="http://schemas.microsoft.com/office/powerpoint/2010/main" val="514492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A retenir</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Web Service</a:t>
            </a:r>
          </a:p>
        </p:txBody>
      </p:sp>
      <p:sp>
        <p:nvSpPr>
          <p:cNvPr id="8" name="Titre 1">
            <a:extLst>
              <a:ext uri="{FF2B5EF4-FFF2-40B4-BE49-F238E27FC236}">
                <a16:creationId xmlns:a16="http://schemas.microsoft.com/office/drawing/2014/main" id="{3ADDBDFA-01BC-4E72-B5CD-1788B348E5A6}"/>
              </a:ext>
            </a:extLst>
          </p:cNvPr>
          <p:cNvSpPr txBox="1">
            <a:spLocks/>
          </p:cNvSpPr>
          <p:nvPr/>
        </p:nvSpPr>
        <p:spPr>
          <a:xfrm>
            <a:off x="3506876" y="1240233"/>
            <a:ext cx="8330938" cy="41697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cs typeface="Segoe UI" panose="020B0502040204020203" pitchFamily="34" charset="0"/>
              </a:rPr>
              <a:t>Spring Web permet de déclarer des contrôleurs REST</a:t>
            </a:r>
          </a:p>
          <a:p>
            <a:pPr marL="800100" lvl="1" indent="-342900">
              <a:lnSpc>
                <a:spcPct val="120000"/>
              </a:lnSpc>
              <a:buFont typeface="Arial" panose="020B0604020202020204" pitchFamily="34" charset="0"/>
              <a:buChar char="•"/>
            </a:pPr>
            <a:r>
              <a:rPr lang="fr-FR" dirty="0">
                <a:solidFill>
                  <a:srgbClr val="011F39"/>
                </a:solidFill>
                <a:cs typeface="Segoe UI" panose="020B0502040204020203" pitchFamily="34" charset="0"/>
              </a:rPr>
              <a:t>Définir sur la classe </a:t>
            </a:r>
            <a:r>
              <a:rPr lang="fr-FR" dirty="0">
                <a:solidFill>
                  <a:srgbClr val="95B258"/>
                </a:solidFill>
                <a:cs typeface="Segoe UI" panose="020B0502040204020203" pitchFamily="34" charset="0"/>
              </a:rPr>
              <a:t>@RestController </a:t>
            </a:r>
            <a:r>
              <a:rPr lang="fr-FR" dirty="0">
                <a:solidFill>
                  <a:srgbClr val="011F39"/>
                </a:solidFill>
                <a:cs typeface="Segoe UI" panose="020B0502040204020203" pitchFamily="34" charset="0"/>
              </a:rPr>
              <a:t>et </a:t>
            </a:r>
            <a:r>
              <a:rPr lang="fr-FR" dirty="0">
                <a:solidFill>
                  <a:srgbClr val="95B258"/>
                </a:solidFill>
                <a:cs typeface="Segoe UI" panose="020B0502040204020203" pitchFamily="34" charset="0"/>
              </a:rPr>
              <a:t>@RequestMapping </a:t>
            </a:r>
            <a:r>
              <a:rPr lang="fr-FR" dirty="0">
                <a:solidFill>
                  <a:srgbClr val="011F39"/>
                </a:solidFill>
                <a:cs typeface="Segoe UI" panose="020B0502040204020203" pitchFamily="34" charset="0"/>
              </a:rPr>
              <a:t>pour définir une URL racine de l’API</a:t>
            </a:r>
          </a:p>
          <a:p>
            <a:pPr marL="742950" lvl="1" indent="-28575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Manipulation des méthodes du protocole via les annotations : </a:t>
            </a:r>
            <a:r>
              <a:rPr lang="fr-FR" dirty="0">
                <a:solidFill>
                  <a:srgbClr val="95B258"/>
                </a:solidFill>
                <a:latin typeface="Segoe UI" panose="020B0502040204020203" pitchFamily="34" charset="0"/>
                <a:cs typeface="Segoe UI" panose="020B0502040204020203" pitchFamily="34" charset="0"/>
              </a:rPr>
              <a:t>@GetMapping</a:t>
            </a:r>
            <a:r>
              <a:rPr lang="fr-FR" dirty="0">
                <a:solidFill>
                  <a:srgbClr val="011F39"/>
                </a:solidFill>
                <a:latin typeface="Segoe UI" panose="020B0502040204020203" pitchFamily="34" charset="0"/>
                <a:cs typeface="Segoe UI" panose="020B0502040204020203" pitchFamily="34" charset="0"/>
              </a:rPr>
              <a:t>, </a:t>
            </a:r>
            <a:r>
              <a:rPr lang="fr-FR" dirty="0">
                <a:solidFill>
                  <a:srgbClr val="95B258"/>
                </a:solidFill>
                <a:latin typeface="Segoe UI" panose="020B0502040204020203" pitchFamily="34" charset="0"/>
                <a:cs typeface="Segoe UI" panose="020B0502040204020203" pitchFamily="34" charset="0"/>
              </a:rPr>
              <a:t>@PostMapping</a:t>
            </a:r>
            <a:r>
              <a:rPr lang="fr-FR" dirty="0">
                <a:solidFill>
                  <a:srgbClr val="011F39"/>
                </a:solidFill>
                <a:latin typeface="Segoe UI" panose="020B0502040204020203" pitchFamily="34" charset="0"/>
                <a:cs typeface="Segoe UI" panose="020B0502040204020203" pitchFamily="34" charset="0"/>
              </a:rPr>
              <a:t>, </a:t>
            </a:r>
            <a:r>
              <a:rPr lang="fr-FR" dirty="0">
                <a:solidFill>
                  <a:srgbClr val="95B258"/>
                </a:solidFill>
                <a:latin typeface="Segoe UI" panose="020B0502040204020203" pitchFamily="34" charset="0"/>
                <a:cs typeface="Segoe UI" panose="020B0502040204020203" pitchFamily="34" charset="0"/>
              </a:rPr>
              <a:t>@PutMapping</a:t>
            </a:r>
            <a:r>
              <a:rPr lang="fr-FR" dirty="0">
                <a:solidFill>
                  <a:srgbClr val="011F39"/>
                </a:solidFill>
                <a:latin typeface="Segoe UI" panose="020B0502040204020203" pitchFamily="34" charset="0"/>
                <a:cs typeface="Segoe UI" panose="020B0502040204020203" pitchFamily="34" charset="0"/>
              </a:rPr>
              <a:t>, </a:t>
            </a:r>
            <a:r>
              <a:rPr lang="fr-FR" dirty="0">
                <a:solidFill>
                  <a:srgbClr val="95B258"/>
                </a:solidFill>
                <a:latin typeface="Segoe UI" panose="020B0502040204020203" pitchFamily="34" charset="0"/>
                <a:cs typeface="Segoe UI" panose="020B0502040204020203" pitchFamily="34" charset="0"/>
              </a:rPr>
              <a:t>@PatchMapping </a:t>
            </a:r>
            <a:r>
              <a:rPr lang="fr-FR" dirty="0">
                <a:solidFill>
                  <a:srgbClr val="011F39"/>
                </a:solidFill>
                <a:latin typeface="Segoe UI" panose="020B0502040204020203" pitchFamily="34" charset="0"/>
                <a:cs typeface="Segoe UI" panose="020B0502040204020203" pitchFamily="34" charset="0"/>
              </a:rPr>
              <a:t>et </a:t>
            </a:r>
            <a:r>
              <a:rPr lang="fr-FR" dirty="0">
                <a:solidFill>
                  <a:srgbClr val="95B258"/>
                </a:solidFill>
                <a:latin typeface="Segoe UI" panose="020B0502040204020203" pitchFamily="34" charset="0"/>
                <a:cs typeface="Segoe UI" panose="020B0502040204020203" pitchFamily="34" charset="0"/>
              </a:rPr>
              <a:t>@DeleteMapping</a:t>
            </a:r>
          </a:p>
          <a:p>
            <a:pPr marL="742950" lvl="1" indent="-28575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Pour transmettre une donnée et un statut de retour utilisation de </a:t>
            </a:r>
            <a:r>
              <a:rPr lang="fr-FR" dirty="0" err="1">
                <a:solidFill>
                  <a:srgbClr val="95B258"/>
                </a:solidFill>
                <a:latin typeface="Segoe UI" panose="020B0502040204020203" pitchFamily="34" charset="0"/>
                <a:cs typeface="Segoe UI" panose="020B0502040204020203" pitchFamily="34" charset="0"/>
              </a:rPr>
              <a:t>ResponseEntity</a:t>
            </a:r>
            <a:r>
              <a:rPr lang="fr-FR" dirty="0">
                <a:solidFill>
                  <a:srgbClr val="95B258"/>
                </a:solidFill>
                <a:latin typeface="Segoe UI" panose="020B0502040204020203" pitchFamily="34" charset="0"/>
                <a:cs typeface="Segoe UI" panose="020B0502040204020203" pitchFamily="34" charset="0"/>
              </a:rPr>
              <a:t>&lt;T&gt;</a:t>
            </a:r>
          </a:p>
          <a:p>
            <a:pPr marL="742950" lvl="1" indent="-28575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Gestion d’une variable dans le Path : </a:t>
            </a:r>
            <a:r>
              <a:rPr lang="fr-FR" dirty="0">
                <a:solidFill>
                  <a:srgbClr val="95B258"/>
                </a:solidFill>
                <a:latin typeface="Segoe UI" panose="020B0502040204020203" pitchFamily="34" charset="0"/>
                <a:cs typeface="Segoe UI" panose="020B0502040204020203" pitchFamily="34" charset="0"/>
              </a:rPr>
              <a:t>@PathVariable</a:t>
            </a:r>
          </a:p>
          <a:p>
            <a:pPr marL="742950" lvl="1" indent="-285750">
              <a:lnSpc>
                <a:spcPct val="120000"/>
              </a:lnSpc>
              <a:buFont typeface="Arial" panose="020B0604020202020204" pitchFamily="34" charset="0"/>
              <a:buChar char="•"/>
            </a:pPr>
            <a:r>
              <a:rPr lang="fr-FR" dirty="0">
                <a:solidFill>
                  <a:srgbClr val="011F39"/>
                </a:solidFill>
                <a:cs typeface="Segoe UI" panose="020B0502040204020203" pitchFamily="34" charset="0"/>
              </a:rPr>
              <a:t>Gestion d’un objet dans le body : </a:t>
            </a:r>
            <a:r>
              <a:rPr lang="fr-FR" dirty="0">
                <a:solidFill>
                  <a:srgbClr val="95B258"/>
                </a:solidFill>
                <a:cs typeface="Segoe UI" panose="020B0502040204020203" pitchFamily="34" charset="0"/>
              </a:rPr>
              <a:t>@RequestBody</a:t>
            </a:r>
          </a:p>
          <a:p>
            <a:pPr marL="742950" lvl="1" indent="-285750">
              <a:lnSpc>
                <a:spcPct val="120000"/>
              </a:lnSpc>
              <a:buFont typeface="Arial" panose="020B0604020202020204" pitchFamily="34" charset="0"/>
              <a:buChar char="•"/>
            </a:pPr>
            <a:r>
              <a:rPr lang="fr-FR" dirty="0">
                <a:solidFill>
                  <a:srgbClr val="011F39"/>
                </a:solidFill>
                <a:latin typeface="Segoe UI" panose="020B0502040204020203" pitchFamily="34" charset="0"/>
                <a:cs typeface="Segoe UI" panose="020B0502040204020203" pitchFamily="34" charset="0"/>
              </a:rPr>
              <a:t>Possible d’utiliser la validation sur les BO et @Valid dans @RestController</a:t>
            </a:r>
          </a:p>
          <a:p>
            <a:pPr marL="742950" lvl="1" indent="-285750">
              <a:lnSpc>
                <a:spcPct val="120000"/>
              </a:lnSpc>
              <a:buFont typeface="Arial" panose="020B0604020202020204" pitchFamily="34" charset="0"/>
              <a:buChar char="•"/>
            </a:pPr>
            <a:r>
              <a:rPr lang="fr-FR" dirty="0">
                <a:solidFill>
                  <a:srgbClr val="011F39"/>
                </a:solidFill>
                <a:cs typeface="Segoe UI" panose="020B0502040204020203" pitchFamily="34" charset="0"/>
              </a:rPr>
              <a:t>Gestion d’exception et d’internationalisation</a:t>
            </a:r>
            <a:endParaRPr lang="fr-FR" dirty="0">
              <a:solidFill>
                <a:srgbClr val="95B258"/>
              </a:solidFill>
              <a:cs typeface="Segoe UI" panose="020B0502040204020203" pitchFamily="34" charset="0"/>
            </a:endParaRP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Tree>
    <p:extLst>
      <p:ext uri="{BB962C8B-B14F-4D97-AF65-F5344CB8AC3E}">
        <p14:creationId xmlns:p14="http://schemas.microsoft.com/office/powerpoint/2010/main" val="2949726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Java </a:t>
            </a:r>
            <a:r>
              <a:rPr lang="fr-FR" dirty="0" err="1">
                <a:solidFill>
                  <a:schemeClr val="bg1"/>
                </a:solidFill>
              </a:rPr>
              <a:t>Frameworls</a:t>
            </a:r>
            <a:endParaRPr lang="fr-FR" dirty="0">
              <a:solidFill>
                <a:schemeClr val="bg1"/>
              </a:solidFill>
            </a:endParaRPr>
          </a:p>
          <a:p>
            <a:r>
              <a:rPr lang="fr-FR" b="1" cap="all" dirty="0">
                <a:solidFill>
                  <a:schemeClr val="bg1"/>
                </a:solidFill>
                <a:latin typeface="Segoe UI" panose="020B0502040204020203" pitchFamily="34" charset="0"/>
                <a:cs typeface="Segoe UI" panose="020B0502040204020203" pitchFamily="34" charset="0"/>
              </a:rPr>
              <a:t>Spring Web Service</a:t>
            </a: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Rappels Web Service</a:t>
            </a:r>
          </a:p>
        </p:txBody>
      </p:sp>
    </p:spTree>
    <p:extLst>
      <p:ext uri="{BB962C8B-B14F-4D97-AF65-F5344CB8AC3E}">
        <p14:creationId xmlns:p14="http://schemas.microsoft.com/office/powerpoint/2010/main" val="1071542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Connecteur droit 58">
            <a:extLst>
              <a:ext uri="{FF2B5EF4-FFF2-40B4-BE49-F238E27FC236}">
                <a16:creationId xmlns:a16="http://schemas.microsoft.com/office/drawing/2014/main" id="{FD414F82-F9CE-0738-3754-1FBCDE60A07A}"/>
              </a:ext>
            </a:extLst>
          </p:cNvPr>
          <p:cNvCxnSpPr>
            <a:cxnSpLocks/>
          </p:cNvCxnSpPr>
          <p:nvPr/>
        </p:nvCxnSpPr>
        <p:spPr>
          <a:xfrm>
            <a:off x="7911944" y="3060011"/>
            <a:ext cx="1479896" cy="741911"/>
          </a:xfrm>
          <a:prstGeom prst="line">
            <a:avLst/>
          </a:prstGeom>
          <a:ln w="50800">
            <a:solidFill>
              <a:srgbClr val="4AA5B7"/>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D7F4450-79EF-7F71-375C-790B5B69C4CA}"/>
              </a:ext>
            </a:extLst>
          </p:cNvPr>
          <p:cNvCxnSpPr>
            <a:cxnSpLocks/>
            <a:endCxn id="40" idx="2"/>
          </p:cNvCxnSpPr>
          <p:nvPr/>
        </p:nvCxnSpPr>
        <p:spPr>
          <a:xfrm>
            <a:off x="7490681" y="3451062"/>
            <a:ext cx="842527" cy="1358174"/>
          </a:xfrm>
          <a:prstGeom prst="line">
            <a:avLst/>
          </a:prstGeom>
          <a:ln w="50800">
            <a:solidFill>
              <a:srgbClr val="4AA5B7"/>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11E09629-0AF3-F6DA-332A-C7958D1D9C1B}"/>
              </a:ext>
            </a:extLst>
          </p:cNvPr>
          <p:cNvCxnSpPr>
            <a:cxnSpLocks/>
          </p:cNvCxnSpPr>
          <p:nvPr/>
        </p:nvCxnSpPr>
        <p:spPr>
          <a:xfrm flipH="1">
            <a:off x="4048119" y="3046564"/>
            <a:ext cx="1936351" cy="518352"/>
          </a:xfrm>
          <a:prstGeom prst="line">
            <a:avLst/>
          </a:prstGeom>
          <a:ln w="50800">
            <a:solidFill>
              <a:srgbClr val="4AA5B7"/>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B5B62FD8-C213-B976-F38B-FAD7D8072939}"/>
              </a:ext>
            </a:extLst>
          </p:cNvPr>
          <p:cNvCxnSpPr>
            <a:cxnSpLocks/>
          </p:cNvCxnSpPr>
          <p:nvPr/>
        </p:nvCxnSpPr>
        <p:spPr>
          <a:xfrm flipH="1">
            <a:off x="4423077" y="3394369"/>
            <a:ext cx="2008972" cy="1509208"/>
          </a:xfrm>
          <a:prstGeom prst="line">
            <a:avLst/>
          </a:prstGeom>
          <a:ln w="50800">
            <a:solidFill>
              <a:srgbClr val="4AA5B7"/>
            </a:solidFill>
          </a:ln>
        </p:spPr>
        <p:style>
          <a:lnRef idx="1">
            <a:schemeClr val="accent1"/>
          </a:lnRef>
          <a:fillRef idx="0">
            <a:schemeClr val="accent1"/>
          </a:fillRef>
          <a:effectRef idx="0">
            <a:schemeClr val="accent1"/>
          </a:effectRef>
          <a:fontRef idx="minor">
            <a:schemeClr val="tx1"/>
          </a:fontRef>
        </p:style>
      </p:cxnSp>
      <p:pic>
        <p:nvPicPr>
          <p:cNvPr id="44" name="Image 43" descr="Une image contenant texte, logo, Police, Graphique&#10;&#10;Description générée automatiquement">
            <a:extLst>
              <a:ext uri="{FF2B5EF4-FFF2-40B4-BE49-F238E27FC236}">
                <a16:creationId xmlns:a16="http://schemas.microsoft.com/office/drawing/2014/main" id="{EE7190AE-D453-9603-59C9-A62C22C62BD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7116" y="3060012"/>
            <a:ext cx="1510377" cy="455032"/>
          </a:xfrm>
          <a:prstGeom prst="rect">
            <a:avLst/>
          </a:prstGeom>
          <a:noFill/>
          <a:ln>
            <a:noFill/>
          </a:ln>
        </p:spPr>
      </p:pic>
      <p:sp>
        <p:nvSpPr>
          <p:cNvPr id="33" name="Titre 1">
            <a:extLst>
              <a:ext uri="{FF2B5EF4-FFF2-40B4-BE49-F238E27FC236}">
                <a16:creationId xmlns:a16="http://schemas.microsoft.com/office/drawing/2014/main" id="{7039B82E-248A-E9BB-B359-FE75DAA2329F}"/>
              </a:ext>
            </a:extLst>
          </p:cNvPr>
          <p:cNvSpPr txBox="1">
            <a:spLocks/>
          </p:cNvSpPr>
          <p:nvPr/>
        </p:nvSpPr>
        <p:spPr>
          <a:xfrm>
            <a:off x="3506875" y="1316959"/>
            <a:ext cx="8330938" cy="4614533"/>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dirty="0">
                <a:solidFill>
                  <a:srgbClr val="011F39"/>
                </a:solidFill>
              </a:rPr>
              <a:t>Un </a:t>
            </a:r>
            <a:r>
              <a:rPr lang="fr-FR" sz="2400" dirty="0">
                <a:solidFill>
                  <a:srgbClr val="95B258"/>
                </a:solidFill>
              </a:rPr>
              <a:t>Web Service</a:t>
            </a:r>
            <a:r>
              <a:rPr lang="fr-FR" sz="2400" dirty="0">
                <a:solidFill>
                  <a:srgbClr val="AAD23B"/>
                </a:solidFill>
              </a:rPr>
              <a:t> </a:t>
            </a:r>
            <a:r>
              <a:rPr lang="fr-FR" sz="2400" dirty="0">
                <a:solidFill>
                  <a:srgbClr val="011F39"/>
                </a:solidFill>
              </a:rPr>
              <a:t>est une application manipulable au travers d’</a:t>
            </a:r>
            <a:r>
              <a:rPr lang="fr-FR" sz="2400" dirty="0">
                <a:solidFill>
                  <a:srgbClr val="95B258"/>
                </a:solidFill>
              </a:rPr>
              <a:t>API </a:t>
            </a:r>
            <a:r>
              <a:rPr lang="fr-FR" sz="2400" dirty="0">
                <a:solidFill>
                  <a:srgbClr val="011F39"/>
                </a:solidFill>
              </a:rPr>
              <a:t>sur</a:t>
            </a:r>
            <a:r>
              <a:rPr lang="fr-FR" sz="2400" dirty="0">
                <a:solidFill>
                  <a:srgbClr val="95B258"/>
                </a:solidFill>
              </a:rPr>
              <a:t> Internet</a:t>
            </a:r>
          </a:p>
          <a:p>
            <a:pPr marL="800100" lvl="1" indent="-342900">
              <a:lnSpc>
                <a:spcPct val="120000"/>
              </a:lnSpc>
              <a:buFont typeface="Arial" panose="020B0604020202020204" pitchFamily="34" charset="0"/>
              <a:buChar char="•"/>
            </a:pPr>
            <a:r>
              <a:rPr lang="fr-FR" dirty="0">
                <a:solidFill>
                  <a:srgbClr val="011F39"/>
                </a:solidFill>
              </a:rPr>
              <a:t>Permet d’échanger des données entre application</a:t>
            </a:r>
          </a:p>
          <a:p>
            <a:pPr marL="342900" indent="-342900">
              <a:lnSpc>
                <a:spcPct val="120000"/>
              </a:lnSpc>
              <a:buFont typeface="Arial" panose="020B0604020202020204" pitchFamily="34" charset="0"/>
              <a:buChar char="•"/>
            </a:pPr>
            <a:endParaRPr lang="fr-FR" sz="2400" dirty="0">
              <a:solidFill>
                <a:srgbClr val="95B258"/>
              </a:solidFill>
            </a:endParaRPr>
          </a:p>
          <a:p>
            <a:pPr marL="342900" indent="-342900">
              <a:lnSpc>
                <a:spcPct val="120000"/>
              </a:lnSpc>
              <a:buFont typeface="Arial" panose="020B0604020202020204" pitchFamily="34" charset="0"/>
              <a:buChar char="•"/>
            </a:pPr>
            <a:endParaRPr lang="fr-FR" sz="2400" dirty="0">
              <a:solidFill>
                <a:srgbClr val="95B258"/>
              </a:solidFill>
            </a:endParaRPr>
          </a:p>
          <a:p>
            <a:pPr marL="342900" indent="-342900">
              <a:lnSpc>
                <a:spcPct val="120000"/>
              </a:lnSpc>
              <a:buFont typeface="Arial" panose="020B0604020202020204" pitchFamily="34" charset="0"/>
              <a:buChar char="•"/>
            </a:pPr>
            <a:endParaRPr lang="fr-FR" sz="2400" dirty="0">
              <a:solidFill>
                <a:srgbClr val="95B258"/>
              </a:solidFill>
            </a:endParaRPr>
          </a:p>
          <a:p>
            <a:pPr marL="342900" indent="-342900">
              <a:lnSpc>
                <a:spcPct val="120000"/>
              </a:lnSpc>
              <a:buFont typeface="Arial" panose="020B0604020202020204" pitchFamily="34" charset="0"/>
              <a:buChar char="•"/>
            </a:pPr>
            <a:endParaRPr lang="fr-FR" sz="2400" dirty="0">
              <a:solidFill>
                <a:srgbClr val="95B258"/>
              </a:solidFill>
            </a:endParaRPr>
          </a:p>
          <a:p>
            <a:pPr marL="342900" indent="-342900">
              <a:lnSpc>
                <a:spcPct val="120000"/>
              </a:lnSpc>
              <a:buFont typeface="Arial" panose="020B0604020202020204" pitchFamily="34" charset="0"/>
              <a:buChar char="•"/>
            </a:pPr>
            <a:endParaRPr lang="fr-FR" sz="2400" dirty="0">
              <a:solidFill>
                <a:srgbClr val="95B258"/>
              </a:solidFill>
            </a:endParaRPr>
          </a:p>
          <a:p>
            <a:pPr marL="342900" indent="-342900">
              <a:lnSpc>
                <a:spcPct val="120000"/>
              </a:lnSpc>
              <a:buFont typeface="Arial" panose="020B0604020202020204" pitchFamily="34" charset="0"/>
              <a:buChar char="•"/>
            </a:pPr>
            <a:endParaRPr lang="fr-FR" sz="2400" dirty="0">
              <a:solidFill>
                <a:srgbClr val="95B258"/>
              </a:solidFill>
            </a:endParaRPr>
          </a:p>
          <a:p>
            <a:pPr marL="342900" indent="-342900">
              <a:lnSpc>
                <a:spcPct val="120000"/>
              </a:lnSpc>
              <a:buFont typeface="Arial" panose="020B0604020202020204" pitchFamily="34" charset="0"/>
              <a:buChar char="•"/>
            </a:pPr>
            <a:endParaRPr lang="fr-FR" sz="2400" dirty="0">
              <a:solidFill>
                <a:srgbClr val="95B258"/>
              </a:solidFill>
            </a:endParaRPr>
          </a:p>
          <a:p>
            <a:pPr marL="342900" indent="-342900">
              <a:lnSpc>
                <a:spcPct val="120000"/>
              </a:lnSpc>
              <a:buFont typeface="Arial" panose="020B0604020202020204" pitchFamily="34" charset="0"/>
              <a:buChar char="•"/>
            </a:pPr>
            <a:endParaRPr lang="fr-FR" sz="1200" dirty="0">
              <a:solidFill>
                <a:srgbClr val="95B258"/>
              </a:solidFill>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Rappels Web Service</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Web Service</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4" y="6124781"/>
            <a:ext cx="528777" cy="528777"/>
          </a:xfrm>
          <a:prstGeom prst="rect">
            <a:avLst/>
          </a:prstGeom>
        </p:spPr>
      </p:pic>
      <p:sp>
        <p:nvSpPr>
          <p:cNvPr id="34" name="Organigramme : Connecteur 33">
            <a:extLst>
              <a:ext uri="{FF2B5EF4-FFF2-40B4-BE49-F238E27FC236}">
                <a16:creationId xmlns:a16="http://schemas.microsoft.com/office/drawing/2014/main" id="{75CBFE72-D88E-F6A5-5317-E36D3E9E611F}"/>
              </a:ext>
            </a:extLst>
          </p:cNvPr>
          <p:cNvSpPr/>
          <p:nvPr/>
        </p:nvSpPr>
        <p:spPr>
          <a:xfrm rot="5400000">
            <a:off x="6506969" y="1879678"/>
            <a:ext cx="852656" cy="2434969"/>
          </a:xfrm>
          <a:prstGeom prst="flowChartConnector">
            <a:avLst/>
          </a:prstGeom>
          <a:solidFill>
            <a:srgbClr val="011F39"/>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cs typeface="Segoe UI" panose="020B0502040204020203" pitchFamily="34" charset="0"/>
            </a:endParaRPr>
          </a:p>
        </p:txBody>
      </p:sp>
      <p:sp>
        <p:nvSpPr>
          <p:cNvPr id="35" name="ZoneTexte 34">
            <a:extLst>
              <a:ext uri="{FF2B5EF4-FFF2-40B4-BE49-F238E27FC236}">
                <a16:creationId xmlns:a16="http://schemas.microsoft.com/office/drawing/2014/main" id="{52D4F487-2753-3FC6-3916-D5B98F359BB7}"/>
              </a:ext>
            </a:extLst>
          </p:cNvPr>
          <p:cNvSpPr txBox="1"/>
          <p:nvPr/>
        </p:nvSpPr>
        <p:spPr>
          <a:xfrm>
            <a:off x="6357365" y="2816292"/>
            <a:ext cx="1151864" cy="460545"/>
          </a:xfrm>
          <a:prstGeom prst="rect">
            <a:avLst/>
          </a:prstGeom>
        </p:spPr>
        <p:txBody>
          <a:bodyPr vert="horz" wrap="none" lIns="91440" tIns="45720" rIns="91440" bIns="45720" rtlCol="0" anchor="b">
            <a:normAutofit/>
          </a:bodyPr>
          <a:lstStyle/>
          <a:p>
            <a:pPr algn="ctr"/>
            <a:r>
              <a:rPr lang="fr-FR" sz="2400" dirty="0">
                <a:solidFill>
                  <a:schemeClr val="bg1"/>
                </a:solidFill>
                <a:latin typeface="Segoe UI" panose="020B0502040204020203" pitchFamily="34" charset="0"/>
                <a:cs typeface="Segoe UI" panose="020B0502040204020203" pitchFamily="34" charset="0"/>
              </a:rPr>
              <a:t> Web Service</a:t>
            </a:r>
          </a:p>
        </p:txBody>
      </p:sp>
      <p:sp>
        <p:nvSpPr>
          <p:cNvPr id="36" name="Organigramme : Connecteur 35">
            <a:extLst>
              <a:ext uri="{FF2B5EF4-FFF2-40B4-BE49-F238E27FC236}">
                <a16:creationId xmlns:a16="http://schemas.microsoft.com/office/drawing/2014/main" id="{9EDE18DB-AC9E-BEDB-9A75-6B0E68A8EC99}"/>
              </a:ext>
            </a:extLst>
          </p:cNvPr>
          <p:cNvSpPr/>
          <p:nvPr/>
        </p:nvSpPr>
        <p:spPr>
          <a:xfrm rot="5400000">
            <a:off x="2579299" y="2422599"/>
            <a:ext cx="852656" cy="2434969"/>
          </a:xfrm>
          <a:prstGeom prst="flowChartConnector">
            <a:avLst/>
          </a:prstGeom>
          <a:solidFill>
            <a:srgbClr val="AAD23B"/>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Segoe UI" panose="020B0502040204020203" pitchFamily="34" charset="0"/>
              <a:cs typeface="Segoe UI" panose="020B0502040204020203" pitchFamily="34" charset="0"/>
            </a:endParaRPr>
          </a:p>
        </p:txBody>
      </p:sp>
      <p:sp>
        <p:nvSpPr>
          <p:cNvPr id="37" name="ZoneTexte 36">
            <a:extLst>
              <a:ext uri="{FF2B5EF4-FFF2-40B4-BE49-F238E27FC236}">
                <a16:creationId xmlns:a16="http://schemas.microsoft.com/office/drawing/2014/main" id="{0E53C560-01DD-2E68-ED74-23E63EEAF214}"/>
              </a:ext>
            </a:extLst>
          </p:cNvPr>
          <p:cNvSpPr txBox="1"/>
          <p:nvPr/>
        </p:nvSpPr>
        <p:spPr>
          <a:xfrm>
            <a:off x="2429695" y="3361420"/>
            <a:ext cx="1151864" cy="460545"/>
          </a:xfrm>
          <a:prstGeom prst="rect">
            <a:avLst/>
          </a:prstGeom>
        </p:spPr>
        <p:txBody>
          <a:bodyPr vert="horz" wrap="none" lIns="91440" tIns="45720" rIns="91440" bIns="45720" rtlCol="0" anchor="b">
            <a:normAutofit/>
          </a:bodyPr>
          <a:lstStyle/>
          <a:p>
            <a:pPr algn="ctr"/>
            <a:r>
              <a:rPr lang="fr-FR" sz="2000" dirty="0">
                <a:solidFill>
                  <a:srgbClr val="011F39"/>
                </a:solidFill>
                <a:latin typeface="Segoe UI" panose="020B0502040204020203" pitchFamily="34" charset="0"/>
                <a:cs typeface="Segoe UI" panose="020B0502040204020203" pitchFamily="34" charset="0"/>
              </a:rPr>
              <a:t>Application mobile</a:t>
            </a:r>
          </a:p>
        </p:txBody>
      </p:sp>
      <p:sp>
        <p:nvSpPr>
          <p:cNvPr id="38" name="Organigramme : Connecteur 37">
            <a:extLst>
              <a:ext uri="{FF2B5EF4-FFF2-40B4-BE49-F238E27FC236}">
                <a16:creationId xmlns:a16="http://schemas.microsoft.com/office/drawing/2014/main" id="{5C02F220-5B1E-F178-1C90-8DE3680D1108}"/>
              </a:ext>
            </a:extLst>
          </p:cNvPr>
          <p:cNvSpPr/>
          <p:nvPr/>
        </p:nvSpPr>
        <p:spPr>
          <a:xfrm rot="5400000">
            <a:off x="3997757" y="3966686"/>
            <a:ext cx="852656" cy="2434969"/>
          </a:xfrm>
          <a:prstGeom prst="flowChartConnector">
            <a:avLst/>
          </a:prstGeom>
          <a:solidFill>
            <a:srgbClr val="AAD23B"/>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Segoe UI" panose="020B0502040204020203" pitchFamily="34" charset="0"/>
              <a:cs typeface="Segoe UI" panose="020B0502040204020203" pitchFamily="34" charset="0"/>
            </a:endParaRPr>
          </a:p>
        </p:txBody>
      </p:sp>
      <p:sp>
        <p:nvSpPr>
          <p:cNvPr id="39" name="ZoneTexte 38">
            <a:extLst>
              <a:ext uri="{FF2B5EF4-FFF2-40B4-BE49-F238E27FC236}">
                <a16:creationId xmlns:a16="http://schemas.microsoft.com/office/drawing/2014/main" id="{3A8D2C1C-1056-F435-BF47-8B387456B057}"/>
              </a:ext>
            </a:extLst>
          </p:cNvPr>
          <p:cNvSpPr txBox="1"/>
          <p:nvPr/>
        </p:nvSpPr>
        <p:spPr>
          <a:xfrm>
            <a:off x="3581559" y="4864900"/>
            <a:ext cx="1672435" cy="638535"/>
          </a:xfrm>
          <a:prstGeom prst="rect">
            <a:avLst/>
          </a:prstGeom>
        </p:spPr>
        <p:txBody>
          <a:bodyPr vert="horz" wrap="none" lIns="91440" tIns="45720" rIns="91440" bIns="45720" rtlCol="0" anchor="b">
            <a:normAutofit fontScale="92500" lnSpcReduction="10000"/>
          </a:bodyPr>
          <a:lstStyle/>
          <a:p>
            <a:pPr algn="ctr"/>
            <a:r>
              <a:rPr lang="fr-FR" sz="2000" dirty="0">
                <a:solidFill>
                  <a:srgbClr val="011F39"/>
                </a:solidFill>
                <a:latin typeface="Segoe UI" panose="020B0502040204020203" pitchFamily="34" charset="0"/>
                <a:cs typeface="Segoe UI" panose="020B0502040204020203" pitchFamily="34" charset="0"/>
              </a:rPr>
              <a:t>Application</a:t>
            </a:r>
          </a:p>
          <a:p>
            <a:r>
              <a:rPr lang="fr-FR" sz="2000" dirty="0">
                <a:solidFill>
                  <a:srgbClr val="011F39"/>
                </a:solidFill>
                <a:latin typeface="Segoe UI" panose="020B0502040204020203" pitchFamily="34" charset="0"/>
                <a:cs typeface="Segoe UI" panose="020B0502040204020203" pitchFamily="34" charset="0"/>
              </a:rPr>
              <a:t>cross-platform</a:t>
            </a:r>
          </a:p>
        </p:txBody>
      </p:sp>
      <p:sp>
        <p:nvSpPr>
          <p:cNvPr id="40" name="Organigramme : Connecteur 39">
            <a:extLst>
              <a:ext uri="{FF2B5EF4-FFF2-40B4-BE49-F238E27FC236}">
                <a16:creationId xmlns:a16="http://schemas.microsoft.com/office/drawing/2014/main" id="{41609E01-0D6D-4B59-76C2-F3F23B1CF3E2}"/>
              </a:ext>
            </a:extLst>
          </p:cNvPr>
          <p:cNvSpPr/>
          <p:nvPr/>
        </p:nvSpPr>
        <p:spPr>
          <a:xfrm rot="5400000">
            <a:off x="7906880" y="4018079"/>
            <a:ext cx="852656" cy="2434969"/>
          </a:xfrm>
          <a:prstGeom prst="flowChartConnector">
            <a:avLst/>
          </a:prstGeom>
          <a:solidFill>
            <a:srgbClr val="AAD23B"/>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Segoe UI" panose="020B0502040204020203" pitchFamily="34" charset="0"/>
              <a:cs typeface="Segoe UI" panose="020B0502040204020203" pitchFamily="34" charset="0"/>
            </a:endParaRPr>
          </a:p>
        </p:txBody>
      </p:sp>
      <p:sp>
        <p:nvSpPr>
          <p:cNvPr id="41" name="ZoneTexte 40">
            <a:extLst>
              <a:ext uri="{FF2B5EF4-FFF2-40B4-BE49-F238E27FC236}">
                <a16:creationId xmlns:a16="http://schemas.microsoft.com/office/drawing/2014/main" id="{B5673104-D2B6-1460-787D-076F84AFCEA8}"/>
              </a:ext>
            </a:extLst>
          </p:cNvPr>
          <p:cNvSpPr txBox="1"/>
          <p:nvPr/>
        </p:nvSpPr>
        <p:spPr>
          <a:xfrm>
            <a:off x="7587822" y="4825212"/>
            <a:ext cx="1490772" cy="718008"/>
          </a:xfrm>
          <a:prstGeom prst="rect">
            <a:avLst/>
          </a:prstGeom>
        </p:spPr>
        <p:txBody>
          <a:bodyPr vert="horz" wrap="none" lIns="91440" tIns="45720" rIns="91440" bIns="45720" rtlCol="0" anchor="b">
            <a:normAutofit/>
          </a:bodyPr>
          <a:lstStyle/>
          <a:p>
            <a:pPr algn="ctr"/>
            <a:r>
              <a:rPr lang="fr-FR" sz="1900" dirty="0">
                <a:solidFill>
                  <a:srgbClr val="011F39"/>
                </a:solidFill>
                <a:latin typeface="Segoe UI" panose="020B0502040204020203" pitchFamily="34" charset="0"/>
                <a:cs typeface="Segoe UI" panose="020B0502040204020203" pitchFamily="34" charset="0"/>
              </a:rPr>
              <a:t>Application JS</a:t>
            </a:r>
          </a:p>
          <a:p>
            <a:pPr algn="ctr"/>
            <a:r>
              <a:rPr lang="fr-FR" sz="1900" dirty="0">
                <a:solidFill>
                  <a:srgbClr val="011F39"/>
                </a:solidFill>
                <a:latin typeface="Segoe UI" panose="020B0502040204020203" pitchFamily="34" charset="0"/>
                <a:cs typeface="Segoe UI" panose="020B0502040204020203" pitchFamily="34" charset="0"/>
              </a:rPr>
              <a:t>(</a:t>
            </a:r>
            <a:r>
              <a:rPr lang="fr-FR" sz="1900" dirty="0" err="1">
                <a:solidFill>
                  <a:srgbClr val="011F39"/>
                </a:solidFill>
                <a:latin typeface="Segoe UI" panose="020B0502040204020203" pitchFamily="34" charset="0"/>
                <a:cs typeface="Segoe UI" panose="020B0502040204020203" pitchFamily="34" charset="0"/>
              </a:rPr>
              <a:t>Angular</a:t>
            </a:r>
            <a:r>
              <a:rPr lang="fr-FR" sz="1900" dirty="0">
                <a:solidFill>
                  <a:srgbClr val="011F39"/>
                </a:solidFill>
                <a:latin typeface="Segoe UI" panose="020B0502040204020203" pitchFamily="34" charset="0"/>
                <a:cs typeface="Segoe UI" panose="020B0502040204020203" pitchFamily="34" charset="0"/>
              </a:rPr>
              <a:t>, </a:t>
            </a:r>
            <a:r>
              <a:rPr lang="fr-FR" sz="1900" dirty="0" err="1">
                <a:solidFill>
                  <a:srgbClr val="011F39"/>
                </a:solidFill>
                <a:latin typeface="Segoe UI" panose="020B0502040204020203" pitchFamily="34" charset="0"/>
                <a:cs typeface="Segoe UI" panose="020B0502040204020203" pitchFamily="34" charset="0"/>
              </a:rPr>
              <a:t>React</a:t>
            </a:r>
            <a:r>
              <a:rPr lang="fr-FR" sz="1900" dirty="0">
                <a:solidFill>
                  <a:srgbClr val="011F39"/>
                </a:solidFill>
                <a:latin typeface="Segoe UI" panose="020B0502040204020203" pitchFamily="34" charset="0"/>
                <a:cs typeface="Segoe UI" panose="020B0502040204020203" pitchFamily="34" charset="0"/>
              </a:rPr>
              <a:t>, …)</a:t>
            </a:r>
          </a:p>
        </p:txBody>
      </p:sp>
      <p:sp>
        <p:nvSpPr>
          <p:cNvPr id="42" name="Organigramme : Connecteur 41">
            <a:extLst>
              <a:ext uri="{FF2B5EF4-FFF2-40B4-BE49-F238E27FC236}">
                <a16:creationId xmlns:a16="http://schemas.microsoft.com/office/drawing/2014/main" id="{A60D90C8-068C-5905-9DF8-5E8818510B3F}"/>
              </a:ext>
            </a:extLst>
          </p:cNvPr>
          <p:cNvSpPr/>
          <p:nvPr/>
        </p:nvSpPr>
        <p:spPr>
          <a:xfrm rot="5400000">
            <a:off x="9776557" y="2584438"/>
            <a:ext cx="852656" cy="2434969"/>
          </a:xfrm>
          <a:prstGeom prst="flowChartConnector">
            <a:avLst/>
          </a:prstGeom>
          <a:solidFill>
            <a:srgbClr val="AAD23B"/>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Segoe UI" panose="020B0502040204020203" pitchFamily="34" charset="0"/>
              <a:cs typeface="Segoe UI" panose="020B0502040204020203" pitchFamily="34" charset="0"/>
            </a:endParaRPr>
          </a:p>
        </p:txBody>
      </p:sp>
      <p:sp>
        <p:nvSpPr>
          <p:cNvPr id="43" name="ZoneTexte 42">
            <a:extLst>
              <a:ext uri="{FF2B5EF4-FFF2-40B4-BE49-F238E27FC236}">
                <a16:creationId xmlns:a16="http://schemas.microsoft.com/office/drawing/2014/main" id="{4FE79A60-39FD-D5B9-136C-592C5EF3B70F}"/>
              </a:ext>
            </a:extLst>
          </p:cNvPr>
          <p:cNvSpPr txBox="1"/>
          <p:nvPr/>
        </p:nvSpPr>
        <p:spPr>
          <a:xfrm>
            <a:off x="9626953" y="3523491"/>
            <a:ext cx="1151864" cy="460545"/>
          </a:xfrm>
          <a:prstGeom prst="rect">
            <a:avLst/>
          </a:prstGeom>
        </p:spPr>
        <p:txBody>
          <a:bodyPr vert="horz" wrap="none" lIns="91440" tIns="45720" rIns="91440" bIns="45720" rtlCol="0" anchor="b">
            <a:normAutofit/>
          </a:bodyPr>
          <a:lstStyle/>
          <a:p>
            <a:pPr algn="ctr"/>
            <a:r>
              <a:rPr lang="fr-FR" sz="2000" dirty="0">
                <a:solidFill>
                  <a:srgbClr val="011F39"/>
                </a:solidFill>
                <a:latin typeface="Segoe UI" panose="020B0502040204020203" pitchFamily="34" charset="0"/>
                <a:cs typeface="Segoe UI" panose="020B0502040204020203" pitchFamily="34" charset="0"/>
              </a:rPr>
              <a:t>Client Http</a:t>
            </a:r>
          </a:p>
        </p:txBody>
      </p:sp>
    </p:spTree>
    <p:extLst>
      <p:ext uri="{BB962C8B-B14F-4D97-AF65-F5344CB8AC3E}">
        <p14:creationId xmlns:p14="http://schemas.microsoft.com/office/powerpoint/2010/main" val="1156986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Rappels Web Service</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Web Service</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2" name="Organigramme : Connecteur 1">
            <a:extLst>
              <a:ext uri="{FF2B5EF4-FFF2-40B4-BE49-F238E27FC236}">
                <a16:creationId xmlns:a16="http://schemas.microsoft.com/office/drawing/2014/main" id="{EB61865F-CFA7-EFF0-2D2D-EFFF8C062D8B}"/>
              </a:ext>
            </a:extLst>
          </p:cNvPr>
          <p:cNvSpPr/>
          <p:nvPr/>
        </p:nvSpPr>
        <p:spPr>
          <a:xfrm>
            <a:off x="5910131" y="2476516"/>
            <a:ext cx="2046332" cy="2434969"/>
          </a:xfrm>
          <a:prstGeom prst="flowChartConnec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Segoe UI" panose="020B0502040204020203" pitchFamily="34" charset="0"/>
              <a:cs typeface="Segoe UI" panose="020B0502040204020203" pitchFamily="34" charset="0"/>
            </a:endParaRPr>
          </a:p>
        </p:txBody>
      </p:sp>
      <p:pic>
        <p:nvPicPr>
          <p:cNvPr id="3" name="Image 2">
            <a:extLst>
              <a:ext uri="{FF2B5EF4-FFF2-40B4-BE49-F238E27FC236}">
                <a16:creationId xmlns:a16="http://schemas.microsoft.com/office/drawing/2014/main" id="{ECDCDBC9-7906-DDBC-851E-F651B92E8B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5619" y="2833359"/>
            <a:ext cx="835356" cy="1333638"/>
          </a:xfrm>
          <a:prstGeom prst="rect">
            <a:avLst/>
          </a:prstGeom>
          <a:ln>
            <a:noFill/>
          </a:ln>
        </p:spPr>
      </p:pic>
      <p:cxnSp>
        <p:nvCxnSpPr>
          <p:cNvPr id="11" name="Connecteur droit avec flèche 10">
            <a:extLst>
              <a:ext uri="{FF2B5EF4-FFF2-40B4-BE49-F238E27FC236}">
                <a16:creationId xmlns:a16="http://schemas.microsoft.com/office/drawing/2014/main" id="{23BDF35F-07DE-4C6B-6285-C1030F5EF997}"/>
              </a:ext>
            </a:extLst>
          </p:cNvPr>
          <p:cNvCxnSpPr>
            <a:cxnSpLocks/>
          </p:cNvCxnSpPr>
          <p:nvPr/>
        </p:nvCxnSpPr>
        <p:spPr>
          <a:xfrm>
            <a:off x="4095833" y="2750089"/>
            <a:ext cx="2387107" cy="507077"/>
          </a:xfrm>
          <a:prstGeom prst="straightConnector1">
            <a:avLst/>
          </a:prstGeom>
          <a:ln w="38100">
            <a:solidFill>
              <a:srgbClr val="95B258"/>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277F4BAF-A0CA-52DF-D6A0-02B68958DB85}"/>
              </a:ext>
            </a:extLst>
          </p:cNvPr>
          <p:cNvSpPr txBox="1"/>
          <p:nvPr/>
        </p:nvSpPr>
        <p:spPr>
          <a:xfrm rot="759843">
            <a:off x="4365098" y="2440611"/>
            <a:ext cx="1701110" cy="460545"/>
          </a:xfrm>
          <a:prstGeom prst="rect">
            <a:avLst/>
          </a:prstGeom>
        </p:spPr>
        <p:txBody>
          <a:bodyPr vert="horz" wrap="none" lIns="91440" tIns="45720" rIns="91440" bIns="45720" rtlCol="0" anchor="b">
            <a:normAutofit/>
          </a:bodyPr>
          <a:lstStyle/>
          <a:p>
            <a:r>
              <a:rPr lang="fr-FR" sz="2400" dirty="0">
                <a:solidFill>
                  <a:srgbClr val="011F39"/>
                </a:solidFill>
                <a:latin typeface="Segoe UI" panose="020B0502040204020203" pitchFamily="34" charset="0"/>
                <a:cs typeface="Segoe UI" panose="020B0502040204020203" pitchFamily="34" charset="0"/>
              </a:rPr>
              <a:t> /</a:t>
            </a:r>
            <a:r>
              <a:rPr lang="fr-FR" sz="2400" dirty="0" err="1">
                <a:solidFill>
                  <a:srgbClr val="011F39"/>
                </a:solidFill>
                <a:latin typeface="Segoe UI" panose="020B0502040204020203" pitchFamily="34" charset="0"/>
                <a:cs typeface="Segoe UI" panose="020B0502040204020203" pitchFamily="34" charset="0"/>
              </a:rPr>
              <a:t>clientsCSV</a:t>
            </a:r>
            <a:endParaRPr lang="fr-FR" sz="2400" dirty="0">
              <a:solidFill>
                <a:srgbClr val="011F39"/>
              </a:solidFill>
              <a:latin typeface="Segoe UI" panose="020B0502040204020203" pitchFamily="34" charset="0"/>
              <a:cs typeface="Segoe UI" panose="020B0502040204020203" pitchFamily="34" charset="0"/>
            </a:endParaRPr>
          </a:p>
        </p:txBody>
      </p:sp>
      <p:cxnSp>
        <p:nvCxnSpPr>
          <p:cNvPr id="13" name="Connecteur droit avec flèche 12">
            <a:extLst>
              <a:ext uri="{FF2B5EF4-FFF2-40B4-BE49-F238E27FC236}">
                <a16:creationId xmlns:a16="http://schemas.microsoft.com/office/drawing/2014/main" id="{7116BD50-C337-C032-BF74-4507592893FF}"/>
              </a:ext>
            </a:extLst>
          </p:cNvPr>
          <p:cNvCxnSpPr>
            <a:cxnSpLocks/>
          </p:cNvCxnSpPr>
          <p:nvPr/>
        </p:nvCxnSpPr>
        <p:spPr>
          <a:xfrm flipV="1">
            <a:off x="4103849" y="3786821"/>
            <a:ext cx="2379091" cy="655704"/>
          </a:xfrm>
          <a:prstGeom prst="straightConnector1">
            <a:avLst/>
          </a:prstGeom>
          <a:ln w="38100">
            <a:solidFill>
              <a:srgbClr val="95B258"/>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0F63AE6-77C4-D94B-3550-102FF6480CF8}"/>
              </a:ext>
            </a:extLst>
          </p:cNvPr>
          <p:cNvSpPr txBox="1"/>
          <p:nvPr/>
        </p:nvSpPr>
        <p:spPr>
          <a:xfrm rot="20673394">
            <a:off x="4365098" y="4232762"/>
            <a:ext cx="1701110" cy="460545"/>
          </a:xfrm>
          <a:prstGeom prst="rect">
            <a:avLst/>
          </a:prstGeom>
        </p:spPr>
        <p:txBody>
          <a:bodyPr vert="horz" wrap="none" lIns="91440" tIns="45720" rIns="91440" bIns="45720" rtlCol="0" anchor="b">
            <a:normAutofit/>
          </a:bodyPr>
          <a:lstStyle/>
          <a:p>
            <a:r>
              <a:rPr lang="fr-FR" sz="2400" dirty="0">
                <a:solidFill>
                  <a:srgbClr val="011F39"/>
                </a:solidFill>
                <a:latin typeface="Segoe UI" panose="020B0502040204020203" pitchFamily="34" charset="0"/>
                <a:cs typeface="Segoe UI" panose="020B0502040204020203" pitchFamily="34" charset="0"/>
              </a:rPr>
              <a:t> /</a:t>
            </a:r>
            <a:r>
              <a:rPr lang="fr-FR" sz="2400" dirty="0" err="1">
                <a:solidFill>
                  <a:srgbClr val="011F39"/>
                </a:solidFill>
                <a:latin typeface="Segoe UI" panose="020B0502040204020203" pitchFamily="34" charset="0"/>
                <a:cs typeface="Segoe UI" panose="020B0502040204020203" pitchFamily="34" charset="0"/>
              </a:rPr>
              <a:t>clientsXML</a:t>
            </a:r>
            <a:endParaRPr lang="fr-FR" sz="2400" dirty="0">
              <a:solidFill>
                <a:srgbClr val="011F39"/>
              </a:solidFill>
              <a:latin typeface="Segoe UI" panose="020B0502040204020203" pitchFamily="34" charset="0"/>
              <a:cs typeface="Segoe UI" panose="020B0502040204020203" pitchFamily="34" charset="0"/>
            </a:endParaRPr>
          </a:p>
        </p:txBody>
      </p:sp>
      <p:cxnSp>
        <p:nvCxnSpPr>
          <p:cNvPr id="21" name="Connecteur droit avec flèche 20">
            <a:extLst>
              <a:ext uri="{FF2B5EF4-FFF2-40B4-BE49-F238E27FC236}">
                <a16:creationId xmlns:a16="http://schemas.microsoft.com/office/drawing/2014/main" id="{95472A67-57C8-5F3B-C5F1-8C97C293DECF}"/>
              </a:ext>
            </a:extLst>
          </p:cNvPr>
          <p:cNvCxnSpPr>
            <a:cxnSpLocks/>
          </p:cNvCxnSpPr>
          <p:nvPr/>
        </p:nvCxnSpPr>
        <p:spPr>
          <a:xfrm flipH="1">
            <a:off x="7383655" y="2738671"/>
            <a:ext cx="2258878" cy="518495"/>
          </a:xfrm>
          <a:prstGeom prst="straightConnector1">
            <a:avLst/>
          </a:prstGeom>
          <a:ln w="38100">
            <a:solidFill>
              <a:srgbClr val="95B258"/>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5A8032AB-4399-A41E-B2D9-22D34AC5679A}"/>
              </a:ext>
            </a:extLst>
          </p:cNvPr>
          <p:cNvSpPr txBox="1"/>
          <p:nvPr/>
        </p:nvSpPr>
        <p:spPr>
          <a:xfrm rot="20846788">
            <a:off x="7573556" y="2459002"/>
            <a:ext cx="1855740" cy="460545"/>
          </a:xfrm>
          <a:prstGeom prst="rect">
            <a:avLst/>
          </a:prstGeom>
        </p:spPr>
        <p:txBody>
          <a:bodyPr vert="horz" wrap="none" lIns="91440" tIns="45720" rIns="91440" bIns="45720" rtlCol="0" anchor="b">
            <a:normAutofit/>
          </a:bodyPr>
          <a:lstStyle/>
          <a:p>
            <a:r>
              <a:rPr lang="fr-FR" sz="2400" dirty="0">
                <a:solidFill>
                  <a:srgbClr val="011F39"/>
                </a:solidFill>
                <a:latin typeface="Segoe UI" panose="020B0502040204020203" pitchFamily="34" charset="0"/>
                <a:cs typeface="Segoe UI" panose="020B0502040204020203" pitchFamily="34" charset="0"/>
              </a:rPr>
              <a:t> /</a:t>
            </a:r>
            <a:r>
              <a:rPr lang="fr-FR" sz="2400" dirty="0" err="1">
                <a:solidFill>
                  <a:srgbClr val="011F39"/>
                </a:solidFill>
                <a:latin typeface="Segoe UI" panose="020B0502040204020203" pitchFamily="34" charset="0"/>
                <a:cs typeface="Segoe UI" panose="020B0502040204020203" pitchFamily="34" charset="0"/>
              </a:rPr>
              <a:t>clientsJSON</a:t>
            </a:r>
            <a:endParaRPr lang="fr-FR" sz="2400" dirty="0">
              <a:solidFill>
                <a:srgbClr val="011F39"/>
              </a:solidFill>
              <a:latin typeface="Segoe UI" panose="020B0502040204020203" pitchFamily="34" charset="0"/>
              <a:cs typeface="Segoe UI" panose="020B0502040204020203" pitchFamily="34" charset="0"/>
            </a:endParaRPr>
          </a:p>
        </p:txBody>
      </p:sp>
      <p:cxnSp>
        <p:nvCxnSpPr>
          <p:cNvPr id="23" name="Connecteur droit avec flèche 22">
            <a:extLst>
              <a:ext uri="{FF2B5EF4-FFF2-40B4-BE49-F238E27FC236}">
                <a16:creationId xmlns:a16="http://schemas.microsoft.com/office/drawing/2014/main" id="{5E7C5F2F-B364-6785-8D7B-B353AEC2D2A0}"/>
              </a:ext>
            </a:extLst>
          </p:cNvPr>
          <p:cNvCxnSpPr>
            <a:cxnSpLocks/>
          </p:cNvCxnSpPr>
          <p:nvPr/>
        </p:nvCxnSpPr>
        <p:spPr>
          <a:xfrm flipH="1" flipV="1">
            <a:off x="7377459" y="3759426"/>
            <a:ext cx="2265074" cy="677538"/>
          </a:xfrm>
          <a:prstGeom prst="straightConnector1">
            <a:avLst/>
          </a:prstGeom>
          <a:ln w="38100">
            <a:solidFill>
              <a:srgbClr val="95B258"/>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DF77CB40-9116-F15F-1D50-9A68AE3D4437}"/>
              </a:ext>
            </a:extLst>
          </p:cNvPr>
          <p:cNvSpPr txBox="1"/>
          <p:nvPr/>
        </p:nvSpPr>
        <p:spPr>
          <a:xfrm rot="1009581">
            <a:off x="7517144" y="4206691"/>
            <a:ext cx="1855740" cy="460545"/>
          </a:xfrm>
          <a:prstGeom prst="rect">
            <a:avLst/>
          </a:prstGeom>
        </p:spPr>
        <p:txBody>
          <a:bodyPr vert="horz" wrap="none" lIns="91440" tIns="45720" rIns="91440" bIns="45720" rtlCol="0" anchor="b">
            <a:normAutofit/>
          </a:bodyPr>
          <a:lstStyle/>
          <a:p>
            <a:r>
              <a:rPr lang="fr-FR" sz="2400" dirty="0">
                <a:solidFill>
                  <a:srgbClr val="011F39"/>
                </a:solidFill>
                <a:latin typeface="Segoe UI" panose="020B0502040204020203" pitchFamily="34" charset="0"/>
                <a:cs typeface="Segoe UI" panose="020B0502040204020203" pitchFamily="34" charset="0"/>
              </a:rPr>
              <a:t> /</a:t>
            </a:r>
            <a:r>
              <a:rPr lang="fr-FR" sz="2400" dirty="0" err="1">
                <a:solidFill>
                  <a:srgbClr val="011F39"/>
                </a:solidFill>
                <a:latin typeface="Segoe UI" panose="020B0502040204020203" pitchFamily="34" charset="0"/>
                <a:cs typeface="Segoe UI" panose="020B0502040204020203" pitchFamily="34" charset="0"/>
              </a:rPr>
              <a:t>ModifierClient</a:t>
            </a:r>
            <a:endParaRPr lang="fr-FR" sz="2400" dirty="0">
              <a:solidFill>
                <a:srgbClr val="011F39"/>
              </a:solidFill>
              <a:latin typeface="Segoe UI" panose="020B0502040204020203" pitchFamily="34" charset="0"/>
              <a:cs typeface="Segoe UI" panose="020B0502040204020203" pitchFamily="34" charset="0"/>
            </a:endParaRPr>
          </a:p>
        </p:txBody>
      </p:sp>
      <p:sp>
        <p:nvSpPr>
          <p:cNvPr id="32" name="ZoneTexte 31">
            <a:extLst>
              <a:ext uri="{FF2B5EF4-FFF2-40B4-BE49-F238E27FC236}">
                <a16:creationId xmlns:a16="http://schemas.microsoft.com/office/drawing/2014/main" id="{1170017F-60A4-E51C-5A58-5946F61E3680}"/>
              </a:ext>
            </a:extLst>
          </p:cNvPr>
          <p:cNvSpPr txBox="1"/>
          <p:nvPr/>
        </p:nvSpPr>
        <p:spPr>
          <a:xfrm>
            <a:off x="6256468" y="4335215"/>
            <a:ext cx="1151864" cy="460545"/>
          </a:xfrm>
          <a:prstGeom prst="rect">
            <a:avLst/>
          </a:prstGeom>
        </p:spPr>
        <p:txBody>
          <a:bodyPr vert="horz" wrap="none" lIns="91440" tIns="45720" rIns="91440" bIns="45720" rtlCol="0" anchor="b">
            <a:normAutofit/>
          </a:bodyPr>
          <a:lstStyle/>
          <a:p>
            <a:r>
              <a:rPr lang="fr-FR" sz="2400" dirty="0">
                <a:solidFill>
                  <a:srgbClr val="011F39"/>
                </a:solidFill>
                <a:latin typeface="Segoe UI" panose="020B0502040204020203" pitchFamily="34" charset="0"/>
                <a:cs typeface="Segoe UI" panose="020B0502040204020203" pitchFamily="34" charset="0"/>
              </a:rPr>
              <a:t> Serveur</a:t>
            </a:r>
          </a:p>
        </p:txBody>
      </p:sp>
      <p:grpSp>
        <p:nvGrpSpPr>
          <p:cNvPr id="8" name="Groupe 7">
            <a:extLst>
              <a:ext uri="{FF2B5EF4-FFF2-40B4-BE49-F238E27FC236}">
                <a16:creationId xmlns:a16="http://schemas.microsoft.com/office/drawing/2014/main" id="{F7639BE4-F356-6241-0F7C-E59A2C3C5860}"/>
              </a:ext>
            </a:extLst>
          </p:cNvPr>
          <p:cNvGrpSpPr/>
          <p:nvPr/>
        </p:nvGrpSpPr>
        <p:grpSpPr>
          <a:xfrm>
            <a:off x="2958635" y="1986020"/>
            <a:ext cx="1041573" cy="1145845"/>
            <a:chOff x="2228614" y="3073566"/>
            <a:chExt cx="1041573" cy="1145845"/>
          </a:xfrm>
        </p:grpSpPr>
        <p:pic>
          <p:nvPicPr>
            <p:cNvPr id="34" name="Graphique 33" descr="Ordinateur portable avec un remplissage uni">
              <a:extLst>
                <a:ext uri="{FF2B5EF4-FFF2-40B4-BE49-F238E27FC236}">
                  <a16:creationId xmlns:a16="http://schemas.microsoft.com/office/drawing/2014/main" id="{B1E781FA-F4C7-6F6F-5362-8E273AEC8E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92201" y="3073566"/>
              <a:ext cx="914400" cy="914400"/>
            </a:xfrm>
            <a:prstGeom prst="rect">
              <a:avLst/>
            </a:prstGeom>
          </p:spPr>
        </p:pic>
        <p:sp>
          <p:nvSpPr>
            <p:cNvPr id="35" name="Titre 1">
              <a:extLst>
                <a:ext uri="{FF2B5EF4-FFF2-40B4-BE49-F238E27FC236}">
                  <a16:creationId xmlns:a16="http://schemas.microsoft.com/office/drawing/2014/main" id="{9925F5AC-0303-C7BE-E63D-472FB211B093}"/>
                </a:ext>
              </a:extLst>
            </p:cNvPr>
            <p:cNvSpPr txBox="1">
              <a:spLocks/>
            </p:cNvSpPr>
            <p:nvPr/>
          </p:nvSpPr>
          <p:spPr>
            <a:xfrm>
              <a:off x="2228614" y="3724980"/>
              <a:ext cx="1041573"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2400" dirty="0">
                  <a:solidFill>
                    <a:srgbClr val="011F39"/>
                  </a:solidFill>
                  <a:latin typeface="Segoe UI" panose="020B0502040204020203" pitchFamily="34" charset="0"/>
                  <a:cs typeface="Segoe UI" panose="020B0502040204020203" pitchFamily="34" charset="0"/>
                </a:rPr>
                <a:t>Client</a:t>
              </a:r>
              <a:endParaRPr lang="fr-FR" sz="2000" dirty="0">
                <a:solidFill>
                  <a:srgbClr val="011F39"/>
                </a:solidFill>
                <a:latin typeface="Segoe UI" panose="020B0502040204020203" pitchFamily="34" charset="0"/>
                <a:cs typeface="Segoe UI" panose="020B0502040204020203" pitchFamily="34" charset="0"/>
              </a:endParaRPr>
            </a:p>
          </p:txBody>
        </p:sp>
      </p:grpSp>
      <p:grpSp>
        <p:nvGrpSpPr>
          <p:cNvPr id="36" name="Groupe 35">
            <a:extLst>
              <a:ext uri="{FF2B5EF4-FFF2-40B4-BE49-F238E27FC236}">
                <a16:creationId xmlns:a16="http://schemas.microsoft.com/office/drawing/2014/main" id="{534B1E7D-FF0A-6F6A-4C62-EB3C7DCEBD0A}"/>
              </a:ext>
            </a:extLst>
          </p:cNvPr>
          <p:cNvGrpSpPr/>
          <p:nvPr/>
        </p:nvGrpSpPr>
        <p:grpSpPr>
          <a:xfrm>
            <a:off x="3045936" y="3897540"/>
            <a:ext cx="1041573" cy="1145845"/>
            <a:chOff x="2228614" y="3073566"/>
            <a:chExt cx="1041573" cy="1145845"/>
          </a:xfrm>
        </p:grpSpPr>
        <p:pic>
          <p:nvPicPr>
            <p:cNvPr id="37" name="Graphique 36" descr="Ordinateur portable avec un remplissage uni">
              <a:extLst>
                <a:ext uri="{FF2B5EF4-FFF2-40B4-BE49-F238E27FC236}">
                  <a16:creationId xmlns:a16="http://schemas.microsoft.com/office/drawing/2014/main" id="{356B8DDC-73B6-5CDF-FDEA-2D4F1B898A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92201" y="3073566"/>
              <a:ext cx="914400" cy="914400"/>
            </a:xfrm>
            <a:prstGeom prst="rect">
              <a:avLst/>
            </a:prstGeom>
          </p:spPr>
        </p:pic>
        <p:sp>
          <p:nvSpPr>
            <p:cNvPr id="38" name="Titre 1">
              <a:extLst>
                <a:ext uri="{FF2B5EF4-FFF2-40B4-BE49-F238E27FC236}">
                  <a16:creationId xmlns:a16="http://schemas.microsoft.com/office/drawing/2014/main" id="{20E0FF62-2032-52C2-2539-AA5AE67A0BA2}"/>
                </a:ext>
              </a:extLst>
            </p:cNvPr>
            <p:cNvSpPr txBox="1">
              <a:spLocks/>
            </p:cNvSpPr>
            <p:nvPr/>
          </p:nvSpPr>
          <p:spPr>
            <a:xfrm>
              <a:off x="2228614" y="3724980"/>
              <a:ext cx="1041573"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2400" dirty="0">
                  <a:solidFill>
                    <a:srgbClr val="011F39"/>
                  </a:solidFill>
                  <a:latin typeface="Segoe UI" panose="020B0502040204020203" pitchFamily="34" charset="0"/>
                  <a:cs typeface="Segoe UI" panose="020B0502040204020203" pitchFamily="34" charset="0"/>
                </a:rPr>
                <a:t>Client</a:t>
              </a:r>
              <a:endParaRPr lang="fr-FR" sz="2000" dirty="0">
                <a:solidFill>
                  <a:srgbClr val="011F39"/>
                </a:solidFill>
                <a:latin typeface="Segoe UI" panose="020B0502040204020203" pitchFamily="34" charset="0"/>
                <a:cs typeface="Segoe UI" panose="020B0502040204020203" pitchFamily="34" charset="0"/>
              </a:endParaRPr>
            </a:p>
          </p:txBody>
        </p:sp>
      </p:grpSp>
      <p:grpSp>
        <p:nvGrpSpPr>
          <p:cNvPr id="39" name="Groupe 38">
            <a:extLst>
              <a:ext uri="{FF2B5EF4-FFF2-40B4-BE49-F238E27FC236}">
                <a16:creationId xmlns:a16="http://schemas.microsoft.com/office/drawing/2014/main" id="{AD51F387-ACF8-E337-C782-2CE8FD4D2B1A}"/>
              </a:ext>
            </a:extLst>
          </p:cNvPr>
          <p:cNvGrpSpPr/>
          <p:nvPr/>
        </p:nvGrpSpPr>
        <p:grpSpPr>
          <a:xfrm>
            <a:off x="9753035" y="1986020"/>
            <a:ext cx="1041573" cy="1145845"/>
            <a:chOff x="2228614" y="3073566"/>
            <a:chExt cx="1041573" cy="1145845"/>
          </a:xfrm>
        </p:grpSpPr>
        <p:pic>
          <p:nvPicPr>
            <p:cNvPr id="40" name="Graphique 39" descr="Ordinateur portable avec un remplissage uni">
              <a:extLst>
                <a:ext uri="{FF2B5EF4-FFF2-40B4-BE49-F238E27FC236}">
                  <a16:creationId xmlns:a16="http://schemas.microsoft.com/office/drawing/2014/main" id="{4FBFD2AB-5FA7-16C8-8738-6601DE637E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92201" y="3073566"/>
              <a:ext cx="914400" cy="914400"/>
            </a:xfrm>
            <a:prstGeom prst="rect">
              <a:avLst/>
            </a:prstGeom>
          </p:spPr>
        </p:pic>
        <p:sp>
          <p:nvSpPr>
            <p:cNvPr id="41" name="Titre 1">
              <a:extLst>
                <a:ext uri="{FF2B5EF4-FFF2-40B4-BE49-F238E27FC236}">
                  <a16:creationId xmlns:a16="http://schemas.microsoft.com/office/drawing/2014/main" id="{0FE52BA4-977C-9E66-6114-12ABB9D9E277}"/>
                </a:ext>
              </a:extLst>
            </p:cNvPr>
            <p:cNvSpPr txBox="1">
              <a:spLocks/>
            </p:cNvSpPr>
            <p:nvPr/>
          </p:nvSpPr>
          <p:spPr>
            <a:xfrm>
              <a:off x="2228614" y="3724980"/>
              <a:ext cx="1041573"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2400" dirty="0">
                  <a:solidFill>
                    <a:srgbClr val="011F39"/>
                  </a:solidFill>
                  <a:latin typeface="Segoe UI" panose="020B0502040204020203" pitchFamily="34" charset="0"/>
                  <a:cs typeface="Segoe UI" panose="020B0502040204020203" pitchFamily="34" charset="0"/>
                </a:rPr>
                <a:t>Client</a:t>
              </a:r>
              <a:endParaRPr lang="fr-FR" sz="2000" dirty="0">
                <a:solidFill>
                  <a:srgbClr val="011F39"/>
                </a:solidFill>
                <a:latin typeface="Segoe UI" panose="020B0502040204020203" pitchFamily="34" charset="0"/>
                <a:cs typeface="Segoe UI" panose="020B0502040204020203" pitchFamily="34" charset="0"/>
              </a:endParaRPr>
            </a:p>
          </p:txBody>
        </p:sp>
      </p:grpSp>
      <p:grpSp>
        <p:nvGrpSpPr>
          <p:cNvPr id="42" name="Groupe 41">
            <a:extLst>
              <a:ext uri="{FF2B5EF4-FFF2-40B4-BE49-F238E27FC236}">
                <a16:creationId xmlns:a16="http://schemas.microsoft.com/office/drawing/2014/main" id="{BB274C29-51CE-0A7F-A9D5-33748A4C564A}"/>
              </a:ext>
            </a:extLst>
          </p:cNvPr>
          <p:cNvGrpSpPr/>
          <p:nvPr/>
        </p:nvGrpSpPr>
        <p:grpSpPr>
          <a:xfrm>
            <a:off x="9712104" y="3897540"/>
            <a:ext cx="1041573" cy="1145845"/>
            <a:chOff x="2228614" y="3073566"/>
            <a:chExt cx="1041573" cy="1145845"/>
          </a:xfrm>
        </p:grpSpPr>
        <p:pic>
          <p:nvPicPr>
            <p:cNvPr id="43" name="Graphique 42" descr="Ordinateur portable avec un remplissage uni">
              <a:extLst>
                <a:ext uri="{FF2B5EF4-FFF2-40B4-BE49-F238E27FC236}">
                  <a16:creationId xmlns:a16="http://schemas.microsoft.com/office/drawing/2014/main" id="{474F0880-C940-30A9-96F2-6190F64443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92201" y="3073566"/>
              <a:ext cx="914400" cy="914400"/>
            </a:xfrm>
            <a:prstGeom prst="rect">
              <a:avLst/>
            </a:prstGeom>
          </p:spPr>
        </p:pic>
        <p:sp>
          <p:nvSpPr>
            <p:cNvPr id="44" name="Titre 1">
              <a:extLst>
                <a:ext uri="{FF2B5EF4-FFF2-40B4-BE49-F238E27FC236}">
                  <a16:creationId xmlns:a16="http://schemas.microsoft.com/office/drawing/2014/main" id="{5106F899-C130-6604-6597-F438CC1EE49F}"/>
                </a:ext>
              </a:extLst>
            </p:cNvPr>
            <p:cNvSpPr txBox="1">
              <a:spLocks/>
            </p:cNvSpPr>
            <p:nvPr/>
          </p:nvSpPr>
          <p:spPr>
            <a:xfrm>
              <a:off x="2228614" y="3724980"/>
              <a:ext cx="1041573"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2400" dirty="0">
                  <a:solidFill>
                    <a:srgbClr val="011F39"/>
                  </a:solidFill>
                  <a:latin typeface="Segoe UI" panose="020B0502040204020203" pitchFamily="34" charset="0"/>
                  <a:cs typeface="Segoe UI" panose="020B0502040204020203" pitchFamily="34" charset="0"/>
                </a:rPr>
                <a:t>Client</a:t>
              </a:r>
              <a:endParaRPr lang="fr-FR" sz="2000" dirty="0">
                <a:solidFill>
                  <a:srgbClr val="011F39"/>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709162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re 1">
            <a:extLst>
              <a:ext uri="{FF2B5EF4-FFF2-40B4-BE49-F238E27FC236}">
                <a16:creationId xmlns:a16="http://schemas.microsoft.com/office/drawing/2014/main" id="{BB8DE0E6-0CCD-3A98-3F22-492012CE0387}"/>
              </a:ext>
            </a:extLst>
          </p:cNvPr>
          <p:cNvSpPr txBox="1">
            <a:spLocks/>
          </p:cNvSpPr>
          <p:nvPr/>
        </p:nvSpPr>
        <p:spPr>
          <a:xfrm>
            <a:off x="3506875" y="1329151"/>
            <a:ext cx="8330938" cy="3596818"/>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marL="342900" indent="-342900">
              <a:lnSpc>
                <a:spcPct val="120000"/>
              </a:lnSpc>
              <a:buFont typeface="Arial" panose="020B0604020202020204" pitchFamily="34" charset="0"/>
              <a:buChar char="•"/>
            </a:pPr>
            <a:endParaRPr lang="fr-FR" sz="2400" i="1" dirty="0">
              <a:solidFill>
                <a:srgbClr val="011F39"/>
              </a:solidFill>
              <a:latin typeface="Segoe UI" panose="020B0502040204020203" pitchFamily="34" charset="0"/>
              <a:cs typeface="Segoe UI" panose="020B0502040204020203" pitchFamily="34" charset="0"/>
            </a:endParaRPr>
          </a:p>
          <a:p>
            <a:pPr marL="342900" indent="-342900">
              <a:lnSpc>
                <a:spcPct val="120000"/>
              </a:lnSpc>
              <a:buFont typeface="Arial" panose="020B0604020202020204" pitchFamily="34" charset="0"/>
              <a:buChar char="•"/>
            </a:pPr>
            <a:endParaRPr lang="fr-FR" sz="2400" i="1" dirty="0">
              <a:solidFill>
                <a:srgbClr val="011F39"/>
              </a:solidFill>
              <a:cs typeface="Segoe UI" panose="020B0502040204020203" pitchFamily="34" charset="0"/>
            </a:endParaRPr>
          </a:p>
          <a:p>
            <a:pPr marL="342900" indent="-342900">
              <a:lnSpc>
                <a:spcPct val="120000"/>
              </a:lnSpc>
              <a:buFont typeface="Arial" panose="020B0604020202020204" pitchFamily="34" charset="0"/>
              <a:buChar char="•"/>
            </a:pPr>
            <a:endParaRPr lang="fr-FR" sz="2400" i="1" dirty="0">
              <a:solidFill>
                <a:srgbClr val="011F39"/>
              </a:solidFill>
              <a:latin typeface="Segoe UI" panose="020B0502040204020203" pitchFamily="34" charset="0"/>
              <a:cs typeface="Segoe UI" panose="020B0502040204020203" pitchFamily="34" charset="0"/>
            </a:endParaRPr>
          </a:p>
          <a:p>
            <a:pPr marL="342900" indent="-342900">
              <a:lnSpc>
                <a:spcPct val="120000"/>
              </a:lnSpc>
              <a:buFont typeface="Arial" panose="020B0604020202020204" pitchFamily="34" charset="0"/>
              <a:buChar char="•"/>
            </a:pPr>
            <a:endParaRPr lang="fr-FR" sz="2400" i="1" dirty="0">
              <a:solidFill>
                <a:srgbClr val="011F39"/>
              </a:solidFill>
              <a:cs typeface="Segoe UI" panose="020B0502040204020203" pitchFamily="34" charset="0"/>
            </a:endParaRPr>
          </a:p>
          <a:p>
            <a:pPr marL="342900" indent="-342900">
              <a:lnSpc>
                <a:spcPct val="120000"/>
              </a:lnSpc>
              <a:buFont typeface="Arial" panose="020B0604020202020204" pitchFamily="34" charset="0"/>
              <a:buChar char="•"/>
            </a:pPr>
            <a:endParaRPr lang="fr-FR" sz="2400" i="1" dirty="0">
              <a:solidFill>
                <a:srgbClr val="011F39"/>
              </a:solidFill>
              <a:latin typeface="Segoe UI" panose="020B0502040204020203" pitchFamily="34" charset="0"/>
              <a:cs typeface="Segoe UI" panose="020B0502040204020203" pitchFamily="34" charset="0"/>
            </a:endParaRPr>
          </a:p>
          <a:p>
            <a:pPr marL="342900" indent="-342900">
              <a:lnSpc>
                <a:spcPct val="120000"/>
              </a:lnSpc>
              <a:buFont typeface="Arial" panose="020B0604020202020204" pitchFamily="34" charset="0"/>
              <a:buChar char="•"/>
            </a:pPr>
            <a:endParaRPr lang="fr-FR" sz="2400" i="1" dirty="0">
              <a:solidFill>
                <a:srgbClr val="011F39"/>
              </a:solidFill>
              <a:cs typeface="Segoe UI" panose="020B0502040204020203" pitchFamily="34" charset="0"/>
            </a:endParaRPr>
          </a:p>
          <a:p>
            <a:pPr marL="342900" indent="-342900">
              <a:lnSpc>
                <a:spcPct val="120000"/>
              </a:lnSpc>
              <a:buFont typeface="Arial" panose="020B0604020202020204" pitchFamily="34" charset="0"/>
              <a:buChar char="•"/>
            </a:pPr>
            <a:endParaRPr lang="fr-FR" sz="2400" i="1" dirty="0">
              <a:solidFill>
                <a:srgbClr val="011F39"/>
              </a:solidFill>
              <a:latin typeface="Segoe UI" panose="020B0502040204020203" pitchFamily="34" charset="0"/>
              <a:cs typeface="Segoe UI" panose="020B0502040204020203" pitchFamily="34" charset="0"/>
            </a:endParaRPr>
          </a:p>
          <a:p>
            <a:pPr algn="ctr">
              <a:lnSpc>
                <a:spcPct val="120000"/>
              </a:lnSpc>
            </a:pPr>
            <a:r>
              <a:rPr lang="fr-FR" sz="2400" i="1" dirty="0" err="1">
                <a:solidFill>
                  <a:srgbClr val="011F39"/>
                </a:solidFill>
                <a:latin typeface="Segoe UI" panose="020B0502040204020203" pitchFamily="34" charset="0"/>
                <a:cs typeface="Segoe UI" panose="020B0502040204020203" pitchFamily="34" charset="0"/>
              </a:rPr>
              <a:t>REpresentational</a:t>
            </a:r>
            <a:r>
              <a:rPr lang="fr-FR" sz="2400" i="1" dirty="0">
                <a:solidFill>
                  <a:srgbClr val="011F39"/>
                </a:solidFill>
                <a:latin typeface="Segoe UI" panose="020B0502040204020203" pitchFamily="34" charset="0"/>
                <a:cs typeface="Segoe UI" panose="020B0502040204020203" pitchFamily="34" charset="0"/>
              </a:rPr>
              <a:t> State Transfer</a:t>
            </a: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Rappels Web Service</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Web Service</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grpSp>
        <p:nvGrpSpPr>
          <p:cNvPr id="8" name="Groupe 7">
            <a:extLst>
              <a:ext uri="{FF2B5EF4-FFF2-40B4-BE49-F238E27FC236}">
                <a16:creationId xmlns:a16="http://schemas.microsoft.com/office/drawing/2014/main" id="{B545B0AB-0B11-37DF-CB3E-BFBE594A6A96}"/>
              </a:ext>
            </a:extLst>
          </p:cNvPr>
          <p:cNvGrpSpPr/>
          <p:nvPr/>
        </p:nvGrpSpPr>
        <p:grpSpPr>
          <a:xfrm>
            <a:off x="10002796" y="1983066"/>
            <a:ext cx="1245662" cy="1361335"/>
            <a:chOff x="5435514" y="2468613"/>
            <a:chExt cx="1245662" cy="1361335"/>
          </a:xfrm>
          <a:solidFill>
            <a:schemeClr val="bg1"/>
          </a:solidFill>
        </p:grpSpPr>
        <p:pic>
          <p:nvPicPr>
            <p:cNvPr id="33" name="Image 32">
              <a:extLst>
                <a:ext uri="{FF2B5EF4-FFF2-40B4-BE49-F238E27FC236}">
                  <a16:creationId xmlns:a16="http://schemas.microsoft.com/office/drawing/2014/main" id="{866E8E24-B245-4ED3-C771-AE755D1DCE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8152" y="2468613"/>
              <a:ext cx="960387" cy="960387"/>
            </a:xfrm>
            <a:prstGeom prst="rect">
              <a:avLst/>
            </a:prstGeom>
            <a:grpFill/>
          </p:spPr>
        </p:pic>
        <p:sp>
          <p:nvSpPr>
            <p:cNvPr id="34" name="ZoneTexte 33">
              <a:extLst>
                <a:ext uri="{FF2B5EF4-FFF2-40B4-BE49-F238E27FC236}">
                  <a16:creationId xmlns:a16="http://schemas.microsoft.com/office/drawing/2014/main" id="{B97B85BC-6F9F-938C-5EC2-FAA1EA99E082}"/>
                </a:ext>
              </a:extLst>
            </p:cNvPr>
            <p:cNvSpPr txBox="1"/>
            <p:nvPr/>
          </p:nvSpPr>
          <p:spPr>
            <a:xfrm>
              <a:off x="5435514" y="3535178"/>
              <a:ext cx="1245662" cy="294770"/>
            </a:xfrm>
            <a:prstGeom prst="rect">
              <a:avLst/>
            </a:prstGeom>
            <a:grpFill/>
          </p:spPr>
          <p:txBody>
            <a:bodyPr vert="horz" wrap="none" lIns="91440" tIns="45720" rIns="91440" bIns="45720" rtlCol="0" anchor="b">
              <a:normAutofit fontScale="92500" lnSpcReduction="20000"/>
            </a:bodyPr>
            <a:lstStyle/>
            <a:p>
              <a:r>
                <a:rPr lang="fr-FR" sz="1600" dirty="0">
                  <a:solidFill>
                    <a:srgbClr val="011F39"/>
                  </a:solidFill>
                  <a:latin typeface="Segoe UI" panose="020B0502040204020203" pitchFamily="34" charset="0"/>
                  <a:cs typeface="Segoe UI" panose="020B0502040204020203" pitchFamily="34" charset="0"/>
                </a:rPr>
                <a:t>Une ressource</a:t>
              </a:r>
            </a:p>
          </p:txBody>
        </p:sp>
      </p:grpSp>
      <p:cxnSp>
        <p:nvCxnSpPr>
          <p:cNvPr id="38" name="Connecteur droit avec flèche 37">
            <a:extLst>
              <a:ext uri="{FF2B5EF4-FFF2-40B4-BE49-F238E27FC236}">
                <a16:creationId xmlns:a16="http://schemas.microsoft.com/office/drawing/2014/main" id="{31EB6132-A10C-41B6-469B-3237234355FB}"/>
              </a:ext>
            </a:extLst>
          </p:cNvPr>
          <p:cNvCxnSpPr>
            <a:cxnSpLocks/>
            <a:endCxn id="33" idx="1"/>
          </p:cNvCxnSpPr>
          <p:nvPr/>
        </p:nvCxnSpPr>
        <p:spPr>
          <a:xfrm>
            <a:off x="5210398" y="1894921"/>
            <a:ext cx="4935036" cy="568339"/>
          </a:xfrm>
          <a:prstGeom prst="straightConnector1">
            <a:avLst/>
          </a:prstGeom>
          <a:ln w="38100">
            <a:solidFill>
              <a:srgbClr val="95B258"/>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FC5E801C-C72B-C9DF-8FFD-757959F02AE4}"/>
              </a:ext>
            </a:extLst>
          </p:cNvPr>
          <p:cNvSpPr txBox="1"/>
          <p:nvPr/>
        </p:nvSpPr>
        <p:spPr>
          <a:xfrm rot="406282">
            <a:off x="6859266" y="1665276"/>
            <a:ext cx="2217980" cy="460545"/>
          </a:xfrm>
          <a:prstGeom prst="rect">
            <a:avLst/>
          </a:prstGeom>
        </p:spPr>
        <p:txBody>
          <a:bodyPr vert="horz" wrap="none" lIns="91440" tIns="45720" rIns="91440" bIns="45720" rtlCol="0" anchor="b">
            <a:normAutofit/>
          </a:bodyPr>
          <a:lstStyle/>
          <a:p>
            <a:r>
              <a:rPr lang="fr-FR" sz="2400" dirty="0">
                <a:solidFill>
                  <a:srgbClr val="011F39"/>
                </a:solidFill>
                <a:latin typeface="Segoe UI" panose="020B0502040204020203" pitchFamily="34" charset="0"/>
                <a:cs typeface="Segoe UI" panose="020B0502040204020203" pitchFamily="34" charset="0"/>
              </a:rPr>
              <a:t> /ressource</a:t>
            </a:r>
          </a:p>
        </p:txBody>
      </p:sp>
      <p:cxnSp>
        <p:nvCxnSpPr>
          <p:cNvPr id="40" name="Connecteur droit avec flèche 39">
            <a:extLst>
              <a:ext uri="{FF2B5EF4-FFF2-40B4-BE49-F238E27FC236}">
                <a16:creationId xmlns:a16="http://schemas.microsoft.com/office/drawing/2014/main" id="{FABA3A9B-B65B-F3C8-BAA5-43A2CA590AD1}"/>
              </a:ext>
            </a:extLst>
          </p:cNvPr>
          <p:cNvCxnSpPr>
            <a:cxnSpLocks/>
          </p:cNvCxnSpPr>
          <p:nvPr/>
        </p:nvCxnSpPr>
        <p:spPr>
          <a:xfrm flipH="1" flipV="1">
            <a:off x="5067760" y="2050484"/>
            <a:ext cx="4935036" cy="573742"/>
          </a:xfrm>
          <a:prstGeom prst="straightConnector1">
            <a:avLst/>
          </a:prstGeom>
          <a:ln w="38100">
            <a:solidFill>
              <a:srgbClr val="95B258"/>
            </a:solidFill>
            <a:tailEnd type="triangle" w="lg" len="lg"/>
          </a:ln>
        </p:spPr>
        <p:style>
          <a:lnRef idx="1">
            <a:schemeClr val="accent1"/>
          </a:lnRef>
          <a:fillRef idx="0">
            <a:schemeClr val="accent1"/>
          </a:fillRef>
          <a:effectRef idx="0">
            <a:schemeClr val="accent1"/>
          </a:effectRef>
          <a:fontRef idx="minor">
            <a:schemeClr val="tx1"/>
          </a:fontRef>
        </p:style>
      </p:cxnSp>
      <p:pic>
        <p:nvPicPr>
          <p:cNvPr id="41" name="Image 40">
            <a:extLst>
              <a:ext uri="{FF2B5EF4-FFF2-40B4-BE49-F238E27FC236}">
                <a16:creationId xmlns:a16="http://schemas.microsoft.com/office/drawing/2014/main" id="{245789AE-1624-C1AA-3A86-AD8F3B78EBA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44625" y="2082674"/>
            <a:ext cx="524341" cy="524341"/>
          </a:xfrm>
          <a:prstGeom prst="rect">
            <a:avLst/>
          </a:prstGeom>
          <a:solidFill>
            <a:schemeClr val="bg1"/>
          </a:solidFill>
        </p:spPr>
      </p:pic>
      <p:cxnSp>
        <p:nvCxnSpPr>
          <p:cNvPr id="46" name="Connecteur droit avec flèche 45">
            <a:extLst>
              <a:ext uri="{FF2B5EF4-FFF2-40B4-BE49-F238E27FC236}">
                <a16:creationId xmlns:a16="http://schemas.microsoft.com/office/drawing/2014/main" id="{3DCF0CD5-21B2-1AA5-59F3-0764C3DF2451}"/>
              </a:ext>
            </a:extLst>
          </p:cNvPr>
          <p:cNvCxnSpPr>
            <a:cxnSpLocks/>
          </p:cNvCxnSpPr>
          <p:nvPr/>
        </p:nvCxnSpPr>
        <p:spPr>
          <a:xfrm flipV="1">
            <a:off x="5210398" y="2773540"/>
            <a:ext cx="4935036" cy="815130"/>
          </a:xfrm>
          <a:prstGeom prst="straightConnector1">
            <a:avLst/>
          </a:prstGeom>
          <a:ln w="38100">
            <a:solidFill>
              <a:srgbClr val="95B258"/>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ZoneTexte 46">
            <a:extLst>
              <a:ext uri="{FF2B5EF4-FFF2-40B4-BE49-F238E27FC236}">
                <a16:creationId xmlns:a16="http://schemas.microsoft.com/office/drawing/2014/main" id="{7B555173-FEF3-65A1-B3BC-796EE5C15F3E}"/>
              </a:ext>
            </a:extLst>
          </p:cNvPr>
          <p:cNvSpPr txBox="1"/>
          <p:nvPr/>
        </p:nvSpPr>
        <p:spPr>
          <a:xfrm rot="21089096">
            <a:off x="6856809" y="2662004"/>
            <a:ext cx="2217980" cy="460545"/>
          </a:xfrm>
          <a:prstGeom prst="rect">
            <a:avLst/>
          </a:prstGeom>
        </p:spPr>
        <p:txBody>
          <a:bodyPr vert="horz" wrap="none" lIns="91440" tIns="45720" rIns="91440" bIns="45720" rtlCol="0" anchor="b">
            <a:normAutofit/>
          </a:bodyPr>
          <a:lstStyle/>
          <a:p>
            <a:r>
              <a:rPr lang="fr-FR" sz="2400" dirty="0">
                <a:solidFill>
                  <a:srgbClr val="011F39"/>
                </a:solidFill>
                <a:latin typeface="Segoe UI" panose="020B0502040204020203" pitchFamily="34" charset="0"/>
                <a:cs typeface="Segoe UI" panose="020B0502040204020203" pitchFamily="34" charset="0"/>
              </a:rPr>
              <a:t> /ressource</a:t>
            </a:r>
          </a:p>
        </p:txBody>
      </p:sp>
      <p:cxnSp>
        <p:nvCxnSpPr>
          <p:cNvPr id="48" name="Connecteur droit avec flèche 47">
            <a:extLst>
              <a:ext uri="{FF2B5EF4-FFF2-40B4-BE49-F238E27FC236}">
                <a16:creationId xmlns:a16="http://schemas.microsoft.com/office/drawing/2014/main" id="{F98E0B93-BB3A-3024-D197-A8A73D4AE02E}"/>
              </a:ext>
            </a:extLst>
          </p:cNvPr>
          <p:cNvCxnSpPr>
            <a:cxnSpLocks/>
          </p:cNvCxnSpPr>
          <p:nvPr/>
        </p:nvCxnSpPr>
        <p:spPr>
          <a:xfrm flipH="1">
            <a:off x="5196361" y="2957275"/>
            <a:ext cx="4935036" cy="823339"/>
          </a:xfrm>
          <a:prstGeom prst="straightConnector1">
            <a:avLst/>
          </a:prstGeom>
          <a:ln w="38100">
            <a:solidFill>
              <a:srgbClr val="95B258"/>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 name="Groupe 3">
            <a:extLst>
              <a:ext uri="{FF2B5EF4-FFF2-40B4-BE49-F238E27FC236}">
                <a16:creationId xmlns:a16="http://schemas.microsoft.com/office/drawing/2014/main" id="{94EF3C6C-1EB2-FE7B-C804-E7E0DD85B528}"/>
              </a:ext>
            </a:extLst>
          </p:cNvPr>
          <p:cNvGrpSpPr/>
          <p:nvPr/>
        </p:nvGrpSpPr>
        <p:grpSpPr>
          <a:xfrm>
            <a:off x="4018988" y="1301506"/>
            <a:ext cx="1041573" cy="1145845"/>
            <a:chOff x="2228614" y="3073566"/>
            <a:chExt cx="1041573" cy="1145845"/>
          </a:xfrm>
        </p:grpSpPr>
        <p:pic>
          <p:nvPicPr>
            <p:cNvPr id="2" name="Graphique 1" descr="Ordinateur portable avec un remplissage uni">
              <a:extLst>
                <a:ext uri="{FF2B5EF4-FFF2-40B4-BE49-F238E27FC236}">
                  <a16:creationId xmlns:a16="http://schemas.microsoft.com/office/drawing/2014/main" id="{043D83BC-8998-2E0A-2DE5-6794ED6E5D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92201" y="3073566"/>
              <a:ext cx="914400" cy="914400"/>
            </a:xfrm>
            <a:prstGeom prst="rect">
              <a:avLst/>
            </a:prstGeom>
          </p:spPr>
        </p:pic>
        <p:sp>
          <p:nvSpPr>
            <p:cNvPr id="3" name="Titre 1">
              <a:extLst>
                <a:ext uri="{FF2B5EF4-FFF2-40B4-BE49-F238E27FC236}">
                  <a16:creationId xmlns:a16="http://schemas.microsoft.com/office/drawing/2014/main" id="{5ADCF8DE-9444-DE5A-D983-4819A654D24D}"/>
                </a:ext>
              </a:extLst>
            </p:cNvPr>
            <p:cNvSpPr txBox="1">
              <a:spLocks/>
            </p:cNvSpPr>
            <p:nvPr/>
          </p:nvSpPr>
          <p:spPr>
            <a:xfrm>
              <a:off x="2228614" y="3724980"/>
              <a:ext cx="1041573"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2400" dirty="0">
                  <a:solidFill>
                    <a:srgbClr val="011F39"/>
                  </a:solidFill>
                  <a:latin typeface="Segoe UI" panose="020B0502040204020203" pitchFamily="34" charset="0"/>
                  <a:cs typeface="Segoe UI" panose="020B0502040204020203" pitchFamily="34" charset="0"/>
                </a:rPr>
                <a:t>Client</a:t>
              </a:r>
              <a:endParaRPr lang="fr-FR" sz="2000" dirty="0">
                <a:solidFill>
                  <a:srgbClr val="011F39"/>
                </a:solidFill>
                <a:latin typeface="Segoe UI" panose="020B0502040204020203" pitchFamily="34" charset="0"/>
                <a:cs typeface="Segoe UI" panose="020B0502040204020203" pitchFamily="34" charset="0"/>
              </a:endParaRPr>
            </a:p>
          </p:txBody>
        </p:sp>
      </p:grpSp>
      <p:grpSp>
        <p:nvGrpSpPr>
          <p:cNvPr id="7" name="Groupe 6">
            <a:extLst>
              <a:ext uri="{FF2B5EF4-FFF2-40B4-BE49-F238E27FC236}">
                <a16:creationId xmlns:a16="http://schemas.microsoft.com/office/drawing/2014/main" id="{FD63C985-2431-3CE6-145B-17E6370F7122}"/>
              </a:ext>
            </a:extLst>
          </p:cNvPr>
          <p:cNvGrpSpPr/>
          <p:nvPr/>
        </p:nvGrpSpPr>
        <p:grpSpPr>
          <a:xfrm>
            <a:off x="4073689" y="3168684"/>
            <a:ext cx="1041573" cy="1145845"/>
            <a:chOff x="2228614" y="3073566"/>
            <a:chExt cx="1041573" cy="1145845"/>
          </a:xfrm>
        </p:grpSpPr>
        <p:pic>
          <p:nvPicPr>
            <p:cNvPr id="10" name="Graphique 9" descr="Ordinateur portable avec un remplissage uni">
              <a:extLst>
                <a:ext uri="{FF2B5EF4-FFF2-40B4-BE49-F238E27FC236}">
                  <a16:creationId xmlns:a16="http://schemas.microsoft.com/office/drawing/2014/main" id="{17ADBA10-3EBE-157F-C965-61013F7192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92201" y="3073566"/>
              <a:ext cx="914400" cy="914400"/>
            </a:xfrm>
            <a:prstGeom prst="rect">
              <a:avLst/>
            </a:prstGeom>
          </p:spPr>
        </p:pic>
        <p:sp>
          <p:nvSpPr>
            <p:cNvPr id="11" name="Titre 1">
              <a:extLst>
                <a:ext uri="{FF2B5EF4-FFF2-40B4-BE49-F238E27FC236}">
                  <a16:creationId xmlns:a16="http://schemas.microsoft.com/office/drawing/2014/main" id="{91063689-6FE2-05D2-5911-6264E775E26B}"/>
                </a:ext>
              </a:extLst>
            </p:cNvPr>
            <p:cNvSpPr txBox="1">
              <a:spLocks/>
            </p:cNvSpPr>
            <p:nvPr/>
          </p:nvSpPr>
          <p:spPr>
            <a:xfrm>
              <a:off x="2228614" y="3724980"/>
              <a:ext cx="1041573"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2400" dirty="0">
                  <a:solidFill>
                    <a:srgbClr val="011F39"/>
                  </a:solidFill>
                  <a:latin typeface="Segoe UI" panose="020B0502040204020203" pitchFamily="34" charset="0"/>
                  <a:cs typeface="Segoe UI" panose="020B0502040204020203" pitchFamily="34" charset="0"/>
                </a:rPr>
                <a:t>Client</a:t>
              </a:r>
              <a:endParaRPr lang="fr-FR" sz="2000" dirty="0">
                <a:solidFill>
                  <a:srgbClr val="011F39"/>
                </a:solidFill>
                <a:latin typeface="Segoe UI" panose="020B0502040204020203" pitchFamily="34" charset="0"/>
                <a:cs typeface="Segoe UI" panose="020B0502040204020203" pitchFamily="34" charset="0"/>
              </a:endParaRPr>
            </a:p>
          </p:txBody>
        </p:sp>
      </p:grpSp>
      <p:pic>
        <p:nvPicPr>
          <p:cNvPr id="42" name="Image 41">
            <a:extLst>
              <a:ext uri="{FF2B5EF4-FFF2-40B4-BE49-F238E27FC236}">
                <a16:creationId xmlns:a16="http://schemas.microsoft.com/office/drawing/2014/main" id="{03A11CBA-8D5E-0008-1CB2-6FD8764D261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82076" y="3578427"/>
            <a:ext cx="524341" cy="524341"/>
          </a:xfrm>
          <a:prstGeom prst="rect">
            <a:avLst/>
          </a:prstGeom>
          <a:solidFill>
            <a:schemeClr val="bg1"/>
          </a:solidFill>
        </p:spPr>
      </p:pic>
    </p:spTree>
    <p:extLst>
      <p:ext uri="{BB962C8B-B14F-4D97-AF65-F5344CB8AC3E}">
        <p14:creationId xmlns:p14="http://schemas.microsoft.com/office/powerpoint/2010/main" val="408908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751FC62D-4F74-C6A1-CAA3-9A630155675E}"/>
              </a:ext>
            </a:extLst>
          </p:cNvPr>
          <p:cNvSpPr txBox="1">
            <a:spLocks/>
          </p:cNvSpPr>
          <p:nvPr/>
        </p:nvSpPr>
        <p:spPr>
          <a:xfrm>
            <a:off x="1520717" y="2521800"/>
            <a:ext cx="1742101" cy="1357616"/>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1800" dirty="0">
                <a:solidFill>
                  <a:srgbClr val="011F39"/>
                </a:solidFill>
                <a:cs typeface="Segoe UI" panose="020B0502040204020203" pitchFamily="34" charset="0"/>
              </a:rPr>
              <a:t>Requête HTTP</a:t>
            </a:r>
          </a:p>
          <a:p>
            <a:pPr algn="ctr">
              <a:lnSpc>
                <a:spcPct val="120000"/>
              </a:lnSpc>
            </a:pPr>
            <a:endParaRPr lang="fr-FR" sz="1800" dirty="0">
              <a:solidFill>
                <a:srgbClr val="011F39"/>
              </a:solidFill>
              <a:cs typeface="Segoe UI" panose="020B0502040204020203" pitchFamily="34" charset="0"/>
            </a:endParaRPr>
          </a:p>
          <a:p>
            <a:pPr algn="ctr">
              <a:lnSpc>
                <a:spcPct val="120000"/>
              </a:lnSpc>
            </a:pPr>
            <a:r>
              <a:rPr lang="fr-FR" sz="1800" dirty="0">
                <a:solidFill>
                  <a:srgbClr val="011F39"/>
                </a:solidFill>
                <a:latin typeface="Segoe UI" panose="020B0502040204020203" pitchFamily="34" charset="0"/>
                <a:cs typeface="Segoe UI" panose="020B0502040204020203" pitchFamily="34" charset="0"/>
              </a:rPr>
              <a:t>R</a:t>
            </a:r>
            <a:r>
              <a:rPr lang="fr-FR" sz="1800" dirty="0">
                <a:solidFill>
                  <a:srgbClr val="011F39"/>
                </a:solidFill>
                <a:cs typeface="Segoe UI" panose="020B0502040204020203" pitchFamily="34" charset="0"/>
              </a:rPr>
              <a:t>éponse HTTP</a:t>
            </a:r>
          </a:p>
          <a:p>
            <a:pPr algn="ctr">
              <a:lnSpc>
                <a:spcPct val="120000"/>
              </a:lnSpc>
            </a:pPr>
            <a:r>
              <a:rPr lang="fr-FR" sz="1600" dirty="0">
                <a:solidFill>
                  <a:srgbClr val="011F39"/>
                </a:solidFill>
                <a:cs typeface="Segoe UI" panose="020B0502040204020203" pitchFamily="34" charset="0"/>
              </a:rPr>
              <a:t>(JSON, XML, …)</a:t>
            </a:r>
            <a:endParaRPr lang="fr-FR" sz="1800" dirty="0">
              <a:solidFill>
                <a:srgbClr val="011F39"/>
              </a:solidFill>
              <a:latin typeface="Segoe UI" panose="020B0502040204020203" pitchFamily="34" charset="0"/>
              <a:cs typeface="Segoe UI" panose="020B0502040204020203" pitchFamily="34" charset="0"/>
            </a:endParaRPr>
          </a:p>
        </p:txBody>
      </p:sp>
      <p:sp>
        <p:nvSpPr>
          <p:cNvPr id="7" name="Nuage 6">
            <a:extLst>
              <a:ext uri="{FF2B5EF4-FFF2-40B4-BE49-F238E27FC236}">
                <a16:creationId xmlns:a16="http://schemas.microsoft.com/office/drawing/2014/main" id="{B2189DD1-6C93-317A-430B-BC0B05328368}"/>
              </a:ext>
            </a:extLst>
          </p:cNvPr>
          <p:cNvSpPr/>
          <p:nvPr/>
        </p:nvSpPr>
        <p:spPr>
          <a:xfrm>
            <a:off x="3253845" y="2087856"/>
            <a:ext cx="2752865" cy="2156411"/>
          </a:xfrm>
          <a:prstGeom prst="cloud">
            <a:avLst/>
          </a:prstGeom>
          <a:solidFill>
            <a:srgbClr val="4AA5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latin typeface="Segoe UI" panose="020B0502040204020203" pitchFamily="34" charset="0"/>
                <a:cs typeface="Segoe UI" panose="020B0502040204020203" pitchFamily="34" charset="0"/>
              </a:rPr>
              <a:t>API REST</a:t>
            </a:r>
          </a:p>
          <a:p>
            <a:pPr algn="ctr"/>
            <a:r>
              <a:rPr lang="fr-FR" sz="2400" dirty="0">
                <a:latin typeface="Segoe UI" panose="020B0502040204020203" pitchFamily="34" charset="0"/>
                <a:cs typeface="Segoe UI" panose="020B0502040204020203" pitchFamily="34" charset="0"/>
              </a:rPr>
              <a:t>GET, POST, PUT, …</a:t>
            </a:r>
          </a:p>
        </p:txBody>
      </p:sp>
      <p:sp>
        <p:nvSpPr>
          <p:cNvPr id="51" name="Titre 1">
            <a:extLst>
              <a:ext uri="{FF2B5EF4-FFF2-40B4-BE49-F238E27FC236}">
                <a16:creationId xmlns:a16="http://schemas.microsoft.com/office/drawing/2014/main" id="{BB8DE0E6-0CCD-3A98-3F22-492012CE0387}"/>
              </a:ext>
            </a:extLst>
          </p:cNvPr>
          <p:cNvSpPr txBox="1">
            <a:spLocks/>
          </p:cNvSpPr>
          <p:nvPr/>
        </p:nvSpPr>
        <p:spPr>
          <a:xfrm>
            <a:off x="3506875" y="1329151"/>
            <a:ext cx="8330938"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marL="342900" indent="-342900">
              <a:lnSpc>
                <a:spcPct val="120000"/>
              </a:lnSpc>
              <a:buFont typeface="Arial" panose="020B0604020202020204" pitchFamily="34" charset="0"/>
              <a:buChar char="•"/>
            </a:pPr>
            <a:r>
              <a:rPr lang="fr-FR" sz="2400" dirty="0">
                <a:solidFill>
                  <a:srgbClr val="011F39"/>
                </a:solidFill>
                <a:cs typeface="Segoe UI" panose="020B0502040204020203" pitchFamily="34" charset="0"/>
              </a:rPr>
              <a:t>Web service REST</a:t>
            </a:r>
            <a:endParaRPr lang="fr-FR" sz="2400" dirty="0">
              <a:solidFill>
                <a:srgbClr val="011F39"/>
              </a:solidFill>
              <a:latin typeface="Segoe UI" panose="020B0502040204020203" pitchFamily="34" charset="0"/>
              <a:cs typeface="Segoe UI" panose="020B0502040204020203" pitchFamily="34" charset="0"/>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Rappels Web Service</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Java </a:t>
            </a:r>
            <a:r>
              <a:rPr lang="fr-FR" dirty="0" err="1">
                <a:solidFill>
                  <a:srgbClr val="141E26"/>
                </a:solidFill>
              </a:rPr>
              <a:t>Frameworks</a:t>
            </a:r>
            <a:endParaRPr lang="fr-FR" dirty="0">
              <a:solidFill>
                <a:srgbClr val="141E26"/>
              </a:solidFill>
            </a:endParaRPr>
          </a:p>
          <a:p>
            <a:r>
              <a:rPr lang="fr-FR" b="1" cap="all" dirty="0">
                <a:solidFill>
                  <a:srgbClr val="3B518E"/>
                </a:solidFill>
                <a:latin typeface="Segoe UI" panose="020B0502040204020203" pitchFamily="34" charset="0"/>
                <a:cs typeface="Segoe UI" panose="020B0502040204020203" pitchFamily="34" charset="0"/>
              </a:rPr>
              <a:t>Spring Web Service</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2" name="Rectangle à coins arrondis 8">
            <a:extLst>
              <a:ext uri="{FF2B5EF4-FFF2-40B4-BE49-F238E27FC236}">
                <a16:creationId xmlns:a16="http://schemas.microsoft.com/office/drawing/2014/main" id="{B4E10227-0927-085D-0D1B-5BBD7B32B7D5}"/>
              </a:ext>
            </a:extLst>
          </p:cNvPr>
          <p:cNvSpPr/>
          <p:nvPr/>
        </p:nvSpPr>
        <p:spPr>
          <a:xfrm>
            <a:off x="7142284" y="1958156"/>
            <a:ext cx="1289937" cy="2189308"/>
          </a:xfrm>
          <a:prstGeom prst="roundRect">
            <a:avLst/>
          </a:prstGeom>
          <a:solidFill>
            <a:srgbClr val="01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fr-FR" sz="2000" dirty="0">
                <a:solidFill>
                  <a:schemeClr val="bg1"/>
                </a:solidFill>
                <a:latin typeface="Segoe UI" panose="020B0502040204020203" pitchFamily="34" charset="0"/>
                <a:cs typeface="Segoe UI" panose="020B0502040204020203" pitchFamily="34" charset="0"/>
              </a:rPr>
              <a:t>Business</a:t>
            </a:r>
          </a:p>
          <a:p>
            <a:pPr algn="ctr"/>
            <a:r>
              <a:rPr lang="fr-FR" sz="2000" dirty="0">
                <a:solidFill>
                  <a:schemeClr val="bg1"/>
                </a:solidFill>
                <a:latin typeface="Segoe UI" panose="020B0502040204020203" pitchFamily="34" charset="0"/>
                <a:cs typeface="Segoe UI" panose="020B0502040204020203" pitchFamily="34" charset="0"/>
              </a:rPr>
              <a:t>Logic</a:t>
            </a:r>
          </a:p>
          <a:p>
            <a:pPr algn="ctr"/>
            <a:r>
              <a:rPr lang="fr-FR" sz="2000" dirty="0">
                <a:solidFill>
                  <a:schemeClr val="bg1"/>
                </a:solidFill>
                <a:latin typeface="Segoe UI" panose="020B0502040204020203" pitchFamily="34" charset="0"/>
                <a:cs typeface="Segoe UI" panose="020B0502040204020203" pitchFamily="34" charset="0"/>
              </a:rPr>
              <a:t>Layer</a:t>
            </a:r>
          </a:p>
        </p:txBody>
      </p:sp>
      <p:sp>
        <p:nvSpPr>
          <p:cNvPr id="3" name="Rectangle à coins arrondis 11">
            <a:extLst>
              <a:ext uri="{FF2B5EF4-FFF2-40B4-BE49-F238E27FC236}">
                <a16:creationId xmlns:a16="http://schemas.microsoft.com/office/drawing/2014/main" id="{21CFF2CA-2910-0BCA-633E-967BE0B8F158}"/>
              </a:ext>
            </a:extLst>
          </p:cNvPr>
          <p:cNvSpPr/>
          <p:nvPr/>
        </p:nvSpPr>
        <p:spPr>
          <a:xfrm>
            <a:off x="8470030" y="1958156"/>
            <a:ext cx="1289937" cy="2200032"/>
          </a:xfrm>
          <a:prstGeom prst="roundRect">
            <a:avLst/>
          </a:prstGeom>
          <a:solidFill>
            <a:srgbClr val="0651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solidFill>
                <a:latin typeface="Segoe UI" panose="020B0502040204020203" pitchFamily="34" charset="0"/>
                <a:cs typeface="Segoe UI" panose="020B0502040204020203" pitchFamily="34" charset="0"/>
              </a:rPr>
              <a:t>Data</a:t>
            </a:r>
          </a:p>
          <a:p>
            <a:pPr algn="ctr"/>
            <a:r>
              <a:rPr lang="fr-FR" sz="2000" dirty="0">
                <a:solidFill>
                  <a:schemeClr val="bg1"/>
                </a:solidFill>
                <a:latin typeface="Segoe UI" panose="020B0502040204020203" pitchFamily="34" charset="0"/>
                <a:cs typeface="Segoe UI" panose="020B0502040204020203" pitchFamily="34" charset="0"/>
              </a:rPr>
              <a:t>Access</a:t>
            </a:r>
          </a:p>
          <a:p>
            <a:pPr algn="ctr"/>
            <a:r>
              <a:rPr lang="fr-FR" sz="2000" dirty="0">
                <a:solidFill>
                  <a:schemeClr val="bg1"/>
                </a:solidFill>
                <a:latin typeface="Segoe UI" panose="020B0502040204020203" pitchFamily="34" charset="0"/>
                <a:cs typeface="Segoe UI" panose="020B0502040204020203" pitchFamily="34" charset="0"/>
              </a:rPr>
              <a:t>Layer</a:t>
            </a:r>
          </a:p>
        </p:txBody>
      </p:sp>
      <p:cxnSp>
        <p:nvCxnSpPr>
          <p:cNvPr id="12" name="Connecteur droit avec flèche 11">
            <a:extLst>
              <a:ext uri="{FF2B5EF4-FFF2-40B4-BE49-F238E27FC236}">
                <a16:creationId xmlns:a16="http://schemas.microsoft.com/office/drawing/2014/main" id="{90F97F9F-C9C7-8A73-C4D8-B01E63A71C7C}"/>
              </a:ext>
            </a:extLst>
          </p:cNvPr>
          <p:cNvCxnSpPr>
            <a:cxnSpLocks/>
          </p:cNvCxnSpPr>
          <p:nvPr/>
        </p:nvCxnSpPr>
        <p:spPr>
          <a:xfrm>
            <a:off x="1315830" y="3014473"/>
            <a:ext cx="1890771" cy="11044"/>
          </a:xfrm>
          <a:prstGeom prst="straightConnector1">
            <a:avLst/>
          </a:prstGeom>
          <a:ln w="38100" cmpd="sng">
            <a:solidFill>
              <a:srgbClr val="95B258"/>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8232CF27-343D-DA7B-0319-67B25DAA8309}"/>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0813688" y="2674562"/>
            <a:ext cx="1016232" cy="622442"/>
          </a:xfrm>
          <a:prstGeom prst="rect">
            <a:avLst/>
          </a:prstGeom>
        </p:spPr>
      </p:pic>
      <p:pic>
        <p:nvPicPr>
          <p:cNvPr id="14" name="Graphique 13" descr="Utilisateur contour">
            <a:extLst>
              <a:ext uri="{FF2B5EF4-FFF2-40B4-BE49-F238E27FC236}">
                <a16:creationId xmlns:a16="http://schemas.microsoft.com/office/drawing/2014/main" id="{1506EF7C-EB00-D1BE-5371-08D127098322}"/>
              </a:ext>
            </a:extLst>
          </p:cNvPr>
          <p:cNvPicPr>
            <a:picLocks noChangeAspect="1"/>
          </p:cNvPicPr>
          <p:nvPr/>
        </p:nvPicPr>
        <p:blipFill>
          <a:blip r:embed="rId7">
            <a:duotone>
              <a:prstClr val="black"/>
              <a:schemeClr val="tx2">
                <a:tint val="45000"/>
                <a:satMod val="400000"/>
              </a:schemeClr>
            </a:duotone>
            <a:lum bright="-40000" contras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1430" y="2382604"/>
            <a:ext cx="914400" cy="914400"/>
          </a:xfrm>
          <a:prstGeom prst="rect">
            <a:avLst/>
          </a:prstGeom>
        </p:spPr>
      </p:pic>
      <p:sp>
        <p:nvSpPr>
          <p:cNvPr id="15" name="Titre 1">
            <a:extLst>
              <a:ext uri="{FF2B5EF4-FFF2-40B4-BE49-F238E27FC236}">
                <a16:creationId xmlns:a16="http://schemas.microsoft.com/office/drawing/2014/main" id="{F67D5C55-86E0-1346-2E1C-FA7A544C189F}"/>
              </a:ext>
            </a:extLst>
          </p:cNvPr>
          <p:cNvSpPr txBox="1">
            <a:spLocks/>
          </p:cNvSpPr>
          <p:nvPr/>
        </p:nvSpPr>
        <p:spPr>
          <a:xfrm>
            <a:off x="133516" y="3060017"/>
            <a:ext cx="1325631" cy="393890"/>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gn="ctr">
              <a:lnSpc>
                <a:spcPct val="120000"/>
              </a:lnSpc>
            </a:pPr>
            <a:r>
              <a:rPr lang="fr-FR" sz="1800" dirty="0">
                <a:solidFill>
                  <a:srgbClr val="011F39"/>
                </a:solidFill>
                <a:cs typeface="Segoe UI" panose="020B0502040204020203" pitchFamily="34" charset="0"/>
              </a:rPr>
              <a:t>Client REST</a:t>
            </a:r>
            <a:endParaRPr lang="fr-FR" sz="1800" dirty="0">
              <a:solidFill>
                <a:srgbClr val="011F39"/>
              </a:solidFill>
              <a:latin typeface="Segoe UI" panose="020B0502040204020203" pitchFamily="34" charset="0"/>
              <a:cs typeface="Segoe UI" panose="020B0502040204020203" pitchFamily="34" charset="0"/>
            </a:endParaRPr>
          </a:p>
        </p:txBody>
      </p:sp>
      <p:cxnSp>
        <p:nvCxnSpPr>
          <p:cNvPr id="20" name="Connecteur droit avec flèche 19">
            <a:extLst>
              <a:ext uri="{FF2B5EF4-FFF2-40B4-BE49-F238E27FC236}">
                <a16:creationId xmlns:a16="http://schemas.microsoft.com/office/drawing/2014/main" id="{5C2E1E11-110F-18D8-3F3F-E883B839C8B4}"/>
              </a:ext>
            </a:extLst>
          </p:cNvPr>
          <p:cNvCxnSpPr>
            <a:cxnSpLocks/>
          </p:cNvCxnSpPr>
          <p:nvPr/>
        </p:nvCxnSpPr>
        <p:spPr>
          <a:xfrm>
            <a:off x="6096000" y="3052810"/>
            <a:ext cx="1046284" cy="0"/>
          </a:xfrm>
          <a:prstGeom prst="straightConnector1">
            <a:avLst/>
          </a:prstGeom>
          <a:ln w="38100" cmpd="sng">
            <a:solidFill>
              <a:srgbClr val="95B258"/>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3CDC640A-FC3F-2E85-FE8D-286DC59D2F03}"/>
              </a:ext>
            </a:extLst>
          </p:cNvPr>
          <p:cNvCxnSpPr>
            <a:cxnSpLocks/>
          </p:cNvCxnSpPr>
          <p:nvPr/>
        </p:nvCxnSpPr>
        <p:spPr>
          <a:xfrm>
            <a:off x="9766350" y="3003508"/>
            <a:ext cx="1034573" cy="10965"/>
          </a:xfrm>
          <a:prstGeom prst="straightConnector1">
            <a:avLst/>
          </a:prstGeom>
          <a:ln w="38100" cmpd="sng">
            <a:solidFill>
              <a:srgbClr val="95B258"/>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itre 1">
            <a:extLst>
              <a:ext uri="{FF2B5EF4-FFF2-40B4-BE49-F238E27FC236}">
                <a16:creationId xmlns:a16="http://schemas.microsoft.com/office/drawing/2014/main" id="{51AAE8C1-8FD3-242A-7C42-576EC5E58CAC}"/>
              </a:ext>
            </a:extLst>
          </p:cNvPr>
          <p:cNvSpPr txBox="1">
            <a:spLocks/>
          </p:cNvSpPr>
          <p:nvPr/>
        </p:nvSpPr>
        <p:spPr>
          <a:xfrm>
            <a:off x="11018576" y="3297004"/>
            <a:ext cx="606456" cy="427425"/>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000" dirty="0">
                <a:solidFill>
                  <a:srgbClr val="011F39"/>
                </a:solidFill>
                <a:latin typeface="Segoe UI" panose="020B0502040204020203" pitchFamily="34" charset="0"/>
                <a:cs typeface="Segoe UI" panose="020B0502040204020203" pitchFamily="34" charset="0"/>
              </a:rPr>
              <a:t>DB</a:t>
            </a:r>
          </a:p>
        </p:txBody>
      </p:sp>
      <p:sp>
        <p:nvSpPr>
          <p:cNvPr id="24" name="Rectangle à coins arrondis 12">
            <a:extLst>
              <a:ext uri="{FF2B5EF4-FFF2-40B4-BE49-F238E27FC236}">
                <a16:creationId xmlns:a16="http://schemas.microsoft.com/office/drawing/2014/main" id="{D75AD77D-BD35-C8E0-5012-EA38EBB6EF0A}"/>
              </a:ext>
            </a:extLst>
          </p:cNvPr>
          <p:cNvSpPr/>
          <p:nvPr/>
        </p:nvSpPr>
        <p:spPr>
          <a:xfrm>
            <a:off x="5225448" y="3876422"/>
            <a:ext cx="4572327" cy="735691"/>
          </a:xfrm>
          <a:prstGeom prst="round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fr-FR" sz="2000" dirty="0">
                <a:solidFill>
                  <a:schemeClr val="bg1"/>
                </a:solidFill>
                <a:latin typeface="Segoe UI" panose="020B0502040204020203" pitchFamily="34" charset="0"/>
                <a:cs typeface="Segoe UI" panose="020B0502040204020203" pitchFamily="34" charset="0"/>
              </a:rPr>
              <a:t>Serveur d’application (conteneur web)</a:t>
            </a:r>
          </a:p>
        </p:txBody>
      </p:sp>
      <p:sp>
        <p:nvSpPr>
          <p:cNvPr id="18" name="Titre 1">
            <a:extLst>
              <a:ext uri="{FF2B5EF4-FFF2-40B4-BE49-F238E27FC236}">
                <a16:creationId xmlns:a16="http://schemas.microsoft.com/office/drawing/2014/main" id="{C339740B-8D88-F480-9BE8-73E1C7B62DCB}"/>
              </a:ext>
            </a:extLst>
          </p:cNvPr>
          <p:cNvSpPr txBox="1">
            <a:spLocks/>
          </p:cNvSpPr>
          <p:nvPr/>
        </p:nvSpPr>
        <p:spPr>
          <a:xfrm>
            <a:off x="5883675" y="2624859"/>
            <a:ext cx="1593994" cy="393890"/>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1800" dirty="0">
                <a:solidFill>
                  <a:srgbClr val="011F39"/>
                </a:solidFill>
                <a:cs typeface="Segoe UI" panose="020B0502040204020203" pitchFamily="34" charset="0"/>
              </a:rPr>
              <a:t>Traitements</a:t>
            </a:r>
            <a:endParaRPr lang="fr-FR" sz="1800" dirty="0">
              <a:solidFill>
                <a:srgbClr val="011F3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26376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THÈME OFFICE" val="RIT6VH5m"/>
  <p:tag name="ARTICULATE_DESIGN_ID_1_THÈME OFFICE" val="R66cABEG"/>
  <p:tag name="ARTICULATE_SLIDE_COUNT" val="20"/>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b">
        <a:normAutofit/>
      </a:bodyPr>
      <a:lstStyle>
        <a:defPPr>
          <a:defRPr sz="2400" dirty="0" smtClean="0"/>
        </a:defPPr>
      </a:lstStyle>
    </a:txDef>
  </a:objectDefaults>
  <a:extraClrSchemeLst/>
  <a:extLst>
    <a:ext uri="{05A4C25C-085E-4340-85A3-A5531E510DB2}">
      <thm15:themeFamily xmlns:thm15="http://schemas.microsoft.com/office/thememl/2012/main" name="ENI-ecole-Informatique-Charte_Graphique-v2023.potx" id="{8DF23D5A-EBA0-4384-9913-53A09D13838D}" vid="{220E91A7-61C3-4B73-AA27-DB095AB2A8A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3EFB5204D723459553F1AE909AB3D0" ma:contentTypeVersion="15" ma:contentTypeDescription="Crée un document." ma:contentTypeScope="" ma:versionID="8bab029539f42b6040b2ca345d01074d">
  <xsd:schema xmlns:xsd="http://www.w3.org/2001/XMLSchema" xmlns:xs="http://www.w3.org/2001/XMLSchema" xmlns:p="http://schemas.microsoft.com/office/2006/metadata/properties" xmlns:ns2="84f17460-2ce9-4a13-ba7e-618f50074c06" xmlns:ns3="ba394ada-9c4d-4f3d-881a-7e9f447e96a5" targetNamespace="http://schemas.microsoft.com/office/2006/metadata/properties" ma:root="true" ma:fieldsID="0ebe872362ea82d170489b80325a914e" ns2:_="" ns3:_="">
    <xsd:import namespace="84f17460-2ce9-4a13-ba7e-618f50074c06"/>
    <xsd:import namespace="ba394ada-9c4d-4f3d-881a-7e9f447e96a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f17460-2ce9-4a13-ba7e-618f50074c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Balises d’images" ma:readOnly="false" ma:fieldId="{5cf76f15-5ced-4ddc-b409-7134ff3c332f}" ma:taxonomyMulti="true" ma:sspId="1913a2dd-6951-4a39-aa24-921745c2a732"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description="" ma:indexed="true" ma:internalName="MediaServiceLocatio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a394ada-9c4d-4f3d-881a-7e9f447e96a5"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TaxCatchAll" ma:index="16" nillable="true" ma:displayName="Taxonomy Catch All Column" ma:hidden="true" ma:list="{5c9592c2-8559-48b1-9c2e-fbad2026dc9e}" ma:internalName="TaxCatchAll" ma:showField="CatchAllData" ma:web="ba394ada-9c4d-4f3d-881a-7e9f447e96a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4f17460-2ce9-4a13-ba7e-618f50074c06">
      <Terms xmlns="http://schemas.microsoft.com/office/infopath/2007/PartnerControls"/>
    </lcf76f155ced4ddcb4097134ff3c332f>
    <TaxCatchAll xmlns="ba394ada-9c4d-4f3d-881a-7e9f447e96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E66E02-1933-4D9D-A34D-97811066FBE9}"/>
</file>

<file path=customXml/itemProps2.xml><?xml version="1.0" encoding="utf-8"?>
<ds:datastoreItem xmlns:ds="http://schemas.openxmlformats.org/officeDocument/2006/customXml" ds:itemID="{E0744E35-8DFE-42FB-9B27-EF60FB2821E4}">
  <ds:schemaRefs>
    <ds:schemaRef ds:uri="http://purl.org/dc/elements/1.1/"/>
    <ds:schemaRef ds:uri="http://schemas.microsoft.com/office/2006/metadata/properties"/>
    <ds:schemaRef ds:uri="cfaffce1-5344-4c4f-bfb6-760f0e673929"/>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ea210992-230b-44bf-b9a2-2f8c10b8863d"/>
    <ds:schemaRef ds:uri="http://www.w3.org/XML/1998/namespace"/>
    <ds:schemaRef ds:uri="http://purl.org/dc/dcmitype/"/>
  </ds:schemaRefs>
</ds:datastoreItem>
</file>

<file path=customXml/itemProps3.xml><?xml version="1.0" encoding="utf-8"?>
<ds:datastoreItem xmlns:ds="http://schemas.openxmlformats.org/officeDocument/2006/customXml" ds:itemID="{792112B7-675F-4876-9B67-FE360DED350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ENI-ecole-Informatique-Charte_Graphique-v2023</Template>
  <TotalTime>12083</TotalTime>
  <Words>3947</Words>
  <Application>Microsoft Office PowerPoint</Application>
  <PresentationFormat>Grand écran</PresentationFormat>
  <Paragraphs>687</Paragraphs>
  <Slides>47</Slides>
  <Notes>36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47</vt:i4>
      </vt:variant>
    </vt:vector>
  </HeadingPairs>
  <TitlesOfParts>
    <vt:vector size="56" baseType="lpstr">
      <vt:lpstr>Consolas</vt:lpstr>
      <vt:lpstr>Symbol</vt:lpstr>
      <vt:lpstr>Segoe UI Light</vt:lpstr>
      <vt:lpstr>Courier New</vt:lpstr>
      <vt:lpstr>Arial</vt:lpstr>
      <vt:lpstr>Calibri</vt:lpstr>
      <vt:lpstr>Century Gothic</vt:lpstr>
      <vt:lpstr>Segoe UI</vt:lpstr>
      <vt:lpstr>Thème Office</vt:lpstr>
      <vt:lpstr>Java Frameworks Module 04 – Spring Web Service</vt:lpstr>
      <vt:lpstr>Présentation PowerPoint</vt:lpstr>
      <vt:lpstr>Rappels sur Web Service REST</vt:lpstr>
      <vt:lpstr>Rappels Web Service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Nom de la formation</dc:title>
  <dc:creator>Nathalie HERVOCHE</dc:creator>
  <cp:lastModifiedBy>Anne-Lise BAILLE</cp:lastModifiedBy>
  <cp:revision>2223</cp:revision>
  <dcterms:created xsi:type="dcterms:W3CDTF">2023-01-06T06:52:31Z</dcterms:created>
  <dcterms:modified xsi:type="dcterms:W3CDTF">2023-09-11T11:50:55Z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f66734b3-83b1-41cc-940e-f23d0c158fc1</vt:lpwstr>
  </property>
  <property fmtid="{D5CDD505-2E9C-101B-9397-08002B2CF9AE}" pid="3" name="ContentTypeId">
    <vt:lpwstr>0x0101004F3EFB5204D723459553F1AE909AB3D0</vt:lpwstr>
  </property>
  <property fmtid="{D5CDD505-2E9C-101B-9397-08002B2CF9AE}" pid="4" name="ArticulateGUID">
    <vt:lpwstr>4C016939-3D63-4BD5-8C4B-0D84325C8D72</vt:lpwstr>
  </property>
  <property fmtid="{D5CDD505-2E9C-101B-9397-08002B2CF9AE}" pid="5" name="ArticulatePath">
    <vt:lpwstr>débuter_powerapps_video_ENI</vt:lpwstr>
  </property>
  <property fmtid="{D5CDD505-2E9C-101B-9397-08002B2CF9AE}" pid="6" name="MediaServiceImageTags">
    <vt:lpwstr/>
  </property>
</Properties>
</file>